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7" r:id="rId2"/>
    <p:sldId id="260" r:id="rId3"/>
    <p:sldId id="265" r:id="rId4"/>
    <p:sldId id="280" r:id="rId5"/>
    <p:sldId id="267" r:id="rId6"/>
    <p:sldId id="268" r:id="rId7"/>
    <p:sldId id="269" r:id="rId8"/>
    <p:sldId id="256" r:id="rId9"/>
    <p:sldId id="263" r:id="rId10"/>
    <p:sldId id="258" r:id="rId11"/>
    <p:sldId id="271" r:id="rId12"/>
    <p:sldId id="272" r:id="rId13"/>
    <p:sldId id="273" r:id="rId14"/>
    <p:sldId id="274" r:id="rId15"/>
    <p:sldId id="275" r:id="rId16"/>
    <p:sldId id="276" r:id="rId17"/>
    <p:sldId id="277" r:id="rId18"/>
    <p:sldId id="278" r:id="rId19"/>
    <p:sldId id="279" r:id="rId20"/>
    <p:sldId id="283" r:id="rId21"/>
    <p:sldId id="264" r:id="rId22"/>
    <p:sldId id="281" r:id="rId23"/>
    <p:sldId id="270" r:id="rId24"/>
    <p:sldId id="284" r:id="rId25"/>
    <p:sldId id="285" r:id="rId26"/>
    <p:sldId id="286" r:id="rId27"/>
    <p:sldId id="287" r:id="rId28"/>
    <p:sldId id="262"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roboto" panose="02000000000000000000" pitchFamily="2" charset="0"/>
      <p:regular r:id="rId37"/>
      <p:bold r:id="rId38"/>
      <p:italic r:id="rId39"/>
      <p:boldItalic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9294"/>
    <a:srgbClr val="E6E6E6"/>
    <a:srgbClr val="F6E0B5"/>
    <a:srgbClr val="AA6F73"/>
    <a:srgbClr val="EEA990"/>
    <a:srgbClr val="66545E"/>
    <a:srgbClr val="FFFFFB"/>
    <a:srgbClr val="FFFF7D"/>
    <a:srgbClr val="43373E"/>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75" d="100"/>
          <a:sy n="75" d="100"/>
        </p:scale>
        <p:origin x="41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8B93B5-2075-4DF8-87BE-DE4300F6A47B}" type="datetimeFigureOut">
              <a:rPr lang="en-US" smtClean="0"/>
              <a:t>12/18/2021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78438-6081-4C9D-81FC-0F4E9EC1BDD8}" type="slidenum">
              <a:rPr lang="en-US" smtClean="0"/>
              <a:t>‹#›</a:t>
            </a:fld>
            <a:endParaRPr lang="en-US"/>
          </a:p>
        </p:txBody>
      </p:sp>
    </p:spTree>
    <p:extLst>
      <p:ext uri="{BB962C8B-B14F-4D97-AF65-F5344CB8AC3E}">
        <p14:creationId xmlns:p14="http://schemas.microsoft.com/office/powerpoint/2010/main" val="120280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Đợi thời gian chạy để ra gợi ý tiếp theo, không bấm</a:t>
            </a:r>
          </a:p>
        </p:txBody>
      </p:sp>
      <p:sp>
        <p:nvSpPr>
          <p:cNvPr id="4" name="Slide Number Placeholder 3"/>
          <p:cNvSpPr>
            <a:spLocks noGrp="1"/>
          </p:cNvSpPr>
          <p:nvPr>
            <p:ph type="sldNum" sz="quarter" idx="5"/>
          </p:nvPr>
        </p:nvSpPr>
        <p:spPr/>
        <p:txBody>
          <a:bodyPr/>
          <a:lstStyle/>
          <a:p>
            <a:fld id="{89878438-6081-4C9D-81FC-0F4E9EC1BDD8}" type="slidenum">
              <a:rPr lang="en-US" smtClean="0"/>
              <a:t>3</a:t>
            </a:fld>
            <a:endParaRPr lang="en-US"/>
          </a:p>
        </p:txBody>
      </p:sp>
    </p:spTree>
    <p:extLst>
      <p:ext uri="{BB962C8B-B14F-4D97-AF65-F5344CB8AC3E}">
        <p14:creationId xmlns:p14="http://schemas.microsoft.com/office/powerpoint/2010/main" val="272638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Đợi thời gian chạy để ra gợi ý tiếp theo, không bấm</a:t>
            </a: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6</a:t>
            </a:fld>
            <a:endParaRPr lang="en-US"/>
          </a:p>
        </p:txBody>
      </p:sp>
    </p:spTree>
    <p:extLst>
      <p:ext uri="{BB962C8B-B14F-4D97-AF65-F5344CB8AC3E}">
        <p14:creationId xmlns:p14="http://schemas.microsoft.com/office/powerpoint/2010/main" val="289053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Đợi thời gian chạy để ra gợi ý tiếp theo, không bấm</a:t>
            </a: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7</a:t>
            </a:fld>
            <a:endParaRPr lang="en-US"/>
          </a:p>
        </p:txBody>
      </p:sp>
    </p:spTree>
    <p:extLst>
      <p:ext uri="{BB962C8B-B14F-4D97-AF65-F5344CB8AC3E}">
        <p14:creationId xmlns:p14="http://schemas.microsoft.com/office/powerpoint/2010/main" val="4260304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FF0000"/>
                </a:solidFill>
                <a:effectLst/>
                <a:latin typeface="-apple-system"/>
              </a:rPr>
              <a:t>Cây sòi và cây sồi là 2 cây khác nhau</a:t>
            </a:r>
          </a:p>
          <a:p>
            <a:r>
              <a:rPr lang="en-US" b="0" i="0">
                <a:solidFill>
                  <a:srgbClr val="1E293B"/>
                </a:solidFill>
                <a:effectLst/>
                <a:latin typeface="-apple-system"/>
              </a:rPr>
              <a:t>Sòi có các tên khác là Sòi xanh, Ô cửu, Ô thụ quả, Ô du, Thác tử thụ, Cửu tử thụ. Cây có tên khoa học là </a:t>
            </a:r>
            <a:r>
              <a:rPr lang="en-US" b="1" i="1">
                <a:solidFill>
                  <a:srgbClr val="1F2937"/>
                </a:solidFill>
                <a:effectLst/>
                <a:latin typeface="-apple-system"/>
              </a:rPr>
              <a:t>Sapium sebiferum</a:t>
            </a:r>
            <a:r>
              <a:rPr lang="en-US" b="1" i="0">
                <a:solidFill>
                  <a:srgbClr val="1F2937"/>
                </a:solidFill>
                <a:effectLst/>
                <a:latin typeface="-apple-system"/>
              </a:rPr>
              <a:t> (L.) Roxb.</a:t>
            </a:r>
            <a:r>
              <a:rPr lang="en-US" b="0" i="0">
                <a:solidFill>
                  <a:srgbClr val="1E293B"/>
                </a:solidFill>
                <a:effectLst/>
                <a:latin typeface="-apple-system"/>
              </a:rPr>
              <a:t>, thuộc họ Thầu dầu </a:t>
            </a:r>
            <a:r>
              <a:rPr lang="en-US" b="0" i="1">
                <a:solidFill>
                  <a:srgbClr val="1E293B"/>
                </a:solidFill>
                <a:effectLst/>
                <a:latin typeface="-apple-system"/>
              </a:rPr>
              <a:t>Euphorbiaceae</a:t>
            </a:r>
            <a:r>
              <a:rPr lang="en-US" b="0" i="0">
                <a:solidFill>
                  <a:srgbClr val="1E293B"/>
                </a:solidFill>
                <a:effectLst/>
                <a:latin typeface="-apple-system"/>
              </a:rPr>
              <a:t>. </a:t>
            </a:r>
          </a:p>
          <a:p>
            <a:pPr algn="l"/>
            <a:r>
              <a:rPr lang="vi-VN" b="0" i="0">
                <a:solidFill>
                  <a:srgbClr val="3C4043"/>
                </a:solidFill>
                <a:effectLst/>
                <a:latin typeface="roboto" panose="02000000000000000000" pitchFamily="2" charset="0"/>
              </a:rPr>
              <a:t>Cây sòi mọc hoang ở khắp nơi trong Việt Nam, nhưng tại miền Bắc và miền Trung, nhân dân thường trồng để lấy lá nhuộm lụa hay sa tanh màu đen.</a:t>
            </a:r>
          </a:p>
          <a:p>
            <a:pPr algn="l"/>
            <a:r>
              <a:rPr lang="vi-VN" b="0" i="0">
                <a:solidFill>
                  <a:srgbClr val="3C4043"/>
                </a:solidFill>
                <a:effectLst/>
                <a:latin typeface="roboto" panose="02000000000000000000" pitchFamily="2" charset="0"/>
              </a:rPr>
              <a:t>Còn mọc hoang và được trồng tại các nước khác như Trang Quốc, Nhật Bản, Mỹ. Tại những nước này người ta trồng để lấy hạt ép dầu, trái lại ở Việt Nam do cắt nhiều lá để nhuộm cho nên ít quả.</a:t>
            </a:r>
            <a:endParaRPr lang="en-US" b="0" i="0">
              <a:solidFill>
                <a:srgbClr val="3C4043"/>
              </a:solidFill>
              <a:effectLst/>
              <a:latin typeface="roboto" panose="02000000000000000000" pitchFamily="2" charset="0"/>
            </a:endParaRPr>
          </a:p>
          <a:p>
            <a:pPr algn="l"/>
            <a:r>
              <a:rPr lang="vi-VN" b="0" i="0">
                <a:solidFill>
                  <a:srgbClr val="3C4043"/>
                </a:solidFill>
                <a:effectLst/>
                <a:latin typeface="roboto" panose="02000000000000000000" pitchFamily="2" charset="0"/>
              </a:rPr>
              <a:t>Sáp của hạt sòi có thể thay bơ ca cao để chế thuốc đạn (suppositoire), chế xà phòng, trộn với sáp ong làm nến, bôi tóc và chữa một số bệnh ngoài da</a:t>
            </a:r>
            <a:r>
              <a:rPr lang="en-US" b="0" i="0">
                <a:solidFill>
                  <a:srgbClr val="3C4043"/>
                </a:solidFill>
                <a:effectLst/>
                <a:latin typeface="roboto" panose="02000000000000000000" pitchFamily="2" charset="0"/>
              </a:rPr>
              <a:t>. </a:t>
            </a:r>
            <a:r>
              <a:rPr lang="vi-VN" b="0" i="0">
                <a:solidFill>
                  <a:srgbClr val="3C4043"/>
                </a:solidFill>
                <a:effectLst/>
                <a:latin typeface="roboto" panose="02000000000000000000" pitchFamily="2" charset="0"/>
              </a:rPr>
              <a:t>Vỏ rễ cây sòi là một vị thuốc được dùng trong </a:t>
            </a:r>
            <a:r>
              <a:rPr lang="en-US" b="0" i="0">
                <a:solidFill>
                  <a:srgbClr val="3C4043"/>
                </a:solidFill>
                <a:effectLst/>
                <a:latin typeface="roboto" panose="02000000000000000000" pitchFamily="2" charset="0"/>
              </a:rPr>
              <a:t>dân gian.</a:t>
            </a:r>
            <a:endParaRPr lang="vi-VN" b="0" i="0">
              <a:solidFill>
                <a:srgbClr val="3C4043"/>
              </a:solidFill>
              <a:effectLst/>
              <a:latin typeface="roboto" panose="02000000000000000000" pitchFamily="2" charset="0"/>
            </a:endParaRPr>
          </a:p>
          <a:p>
            <a:br>
              <a:rPr lang="vi-VN"/>
            </a:br>
            <a:endParaRPr lang="en-US" b="0" i="0">
              <a:solidFill>
                <a:srgbClr val="1E293B"/>
              </a:solidFill>
              <a:effectLst/>
              <a:latin typeface="-apple-system"/>
            </a:endParaRP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11</a:t>
            </a:fld>
            <a:endParaRPr lang="en-US"/>
          </a:p>
        </p:txBody>
      </p:sp>
    </p:spTree>
    <p:extLst>
      <p:ext uri="{BB962C8B-B14F-4D97-AF65-F5344CB8AC3E}">
        <p14:creationId xmlns:p14="http://schemas.microsoft.com/office/powerpoint/2010/main" val="2068799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12</a:t>
            </a:fld>
            <a:endParaRPr lang="en-US"/>
          </a:p>
        </p:txBody>
      </p:sp>
    </p:spTree>
    <p:extLst>
      <p:ext uri="{BB962C8B-B14F-4D97-AF65-F5344CB8AC3E}">
        <p14:creationId xmlns:p14="http://schemas.microsoft.com/office/powerpoint/2010/main" val="2872519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13</a:t>
            </a:fld>
            <a:endParaRPr lang="en-US"/>
          </a:p>
        </p:txBody>
      </p:sp>
    </p:spTree>
    <p:extLst>
      <p:ext uri="{BB962C8B-B14F-4D97-AF65-F5344CB8AC3E}">
        <p14:creationId xmlns:p14="http://schemas.microsoft.com/office/powerpoint/2010/main" val="149290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24</a:t>
            </a:fld>
            <a:endParaRPr lang="en-US"/>
          </a:p>
        </p:txBody>
      </p:sp>
    </p:spTree>
    <p:extLst>
      <p:ext uri="{BB962C8B-B14F-4D97-AF65-F5344CB8AC3E}">
        <p14:creationId xmlns:p14="http://schemas.microsoft.com/office/powerpoint/2010/main" val="233924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7634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797965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579686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18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92940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275268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12329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18003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78391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24006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95495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22852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53987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45835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04230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76582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88496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64764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510717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70919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47286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2652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498708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25027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99379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57477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05908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556839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77495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72359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62891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677792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610028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54622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35009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43306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75505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389469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287539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93195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856619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54533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73302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732970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71389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537746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697068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25454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184646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C8849-82ED-4092-8DEF-FF1814433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3D321AC-D294-459F-8A6F-2A3FA5055B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C3218-ED3D-48F1-8AA6-1F63EB4891E3}"/>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0943784E-46C5-4984-85B6-CF6A6C8FF6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32D5EC-5CCE-477A-9671-F18129F88930}"/>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770221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2933-AD31-4E86-B9FC-49AC5EF023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E1464-7650-4A2F-BE61-DA37A99587E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5116E6-7B6D-43A7-B8A2-1D9896CD26C6}"/>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7809A262-3ADB-4DF1-92F9-798C55A64B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72E9B3-EAB3-49B8-ABA2-7B044A12387A}"/>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15685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7D71-64EF-4AF1-A13D-CC756A743F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BF215EF-C8C8-41A9-9BF1-4708D089A25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9D2480-5135-4C3A-8C0B-8B9F5D251F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C4897-59D2-4BA7-9583-8AD2B4695258}"/>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6" name="Footer Placeholder 5">
            <a:extLst>
              <a:ext uri="{FF2B5EF4-FFF2-40B4-BE49-F238E27FC236}">
                <a16:creationId xmlns:a16="http://schemas.microsoft.com/office/drawing/2014/main" id="{280D0D0B-0A12-4A84-99E1-0553D55FC9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15A31-CDB6-480C-97F7-EA59A9880310}"/>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7911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69DA-7BFB-4FE7-AE82-1D96D68EBD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99AB31-52C1-4EF3-806F-9172F567D4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2E1635-BF1F-4BBD-B7EA-991DA28F23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38D87-5EF5-447F-B62C-355CE0361A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A3D00-4EAB-468C-960D-4978A071C2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55DE6C-E69B-4842-B20A-0E756F8593B5}"/>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8" name="Footer Placeholder 7">
            <a:extLst>
              <a:ext uri="{FF2B5EF4-FFF2-40B4-BE49-F238E27FC236}">
                <a16:creationId xmlns:a16="http://schemas.microsoft.com/office/drawing/2014/main" id="{0F2D628C-0989-4209-A3D7-E3C541CB8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D80A9D7-6232-4654-BA2A-BCCB0495F2A9}"/>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86061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543B-BF54-4170-BC09-F274CC329D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BD4D0C-D0D0-4889-9A1E-B2C9C5B259D3}"/>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4" name="Footer Placeholder 3">
            <a:extLst>
              <a:ext uri="{FF2B5EF4-FFF2-40B4-BE49-F238E27FC236}">
                <a16:creationId xmlns:a16="http://schemas.microsoft.com/office/drawing/2014/main" id="{8D682110-2D4E-4730-B27A-FE3D62F9E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2D6319F-A8C8-466D-9D4F-951D91FB9BAA}"/>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5948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2FD931-A3E6-4001-87B8-80B9E957609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3" name="Footer Placeholder 2">
            <a:extLst>
              <a:ext uri="{FF2B5EF4-FFF2-40B4-BE49-F238E27FC236}">
                <a16:creationId xmlns:a16="http://schemas.microsoft.com/office/drawing/2014/main" id="{1421C387-8462-4D5E-8942-6E749C0A35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16E0F4A-2C3F-4925-9CBB-9C08C68119F2}"/>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926724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940985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4DC6-BCD1-4B4B-A008-21149E5740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437B69-992D-4720-AFCF-478E5737E4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6B3772-2FE3-4731-9524-795180B752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462D8F-2FA2-4502-B49D-064FB2E7D005}"/>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6" name="Footer Placeholder 5">
            <a:extLst>
              <a:ext uri="{FF2B5EF4-FFF2-40B4-BE49-F238E27FC236}">
                <a16:creationId xmlns:a16="http://schemas.microsoft.com/office/drawing/2014/main" id="{4E8223EF-21BF-4406-A9CE-D016BB704F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C87E1D-E5BC-46EC-96A8-B47424130D41}"/>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674116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22334-8ACA-4B7C-9236-DF57C6CE95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57FAB-B664-4C56-98DF-CAB7F2D740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DF2C6E-2711-462D-9B24-C64218B9CA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D3B1FA-CF94-423F-9147-77202944986E}"/>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6" name="Footer Placeholder 5">
            <a:extLst>
              <a:ext uri="{FF2B5EF4-FFF2-40B4-BE49-F238E27FC236}">
                <a16:creationId xmlns:a16="http://schemas.microsoft.com/office/drawing/2014/main" id="{55C0CA56-3CF8-47A6-BFC1-BC114DE354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A1EABE-BA7E-46E5-94F8-9DFA1C9DE40F}"/>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0848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CBA4-5AB1-4A20-B464-AACC59F3C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42BED5-46DE-445B-A69B-584DCBC52E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7B7F1-9131-46AC-8937-EACEC0413C0E}"/>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FD6B260E-0821-42E6-A349-6137B0C489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56697D-A747-4A56-91C2-D100AA07247C}"/>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11526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4AB7F1-341F-4E04-BCEA-3AA71878FA5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89DA1-DB9E-410C-B082-607071D761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A7246-E307-4227-BEC1-0D9C05D8A67A}"/>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88176C37-ACD3-4D12-BF47-FBB1EDD5B2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407167-974F-436A-A01A-1857421D5327}"/>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4028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6670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6820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12/18/2021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5248947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3FE6FF49-E723-457D-B674-A08EEDF67B91}"/>
              </a:ext>
            </a:extLst>
          </p:cNvPr>
          <p:cNvSpPr txBox="1"/>
          <p:nvPr userDrawn="1"/>
        </p:nvSpPr>
        <p:spPr>
          <a:xfrm>
            <a:off x="0" y="0"/>
            <a:ext cx="7814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4">
                    <a:lumMod val="60000"/>
                    <a:lumOff val="40000"/>
                  </a:schemeClr>
                </a:solidFill>
                <a:latin typeface="UVN Bai Sau Nhe" panose="04030405020802020C03" pitchFamily="82" charset="0"/>
              </a:rPr>
              <a:t>KTUTS</a:t>
            </a:r>
          </a:p>
        </p:txBody>
      </p:sp>
      <p:sp>
        <p:nvSpPr>
          <p:cNvPr id="8" name="TextBox 11">
            <a:extLst>
              <a:ext uri="{FF2B5EF4-FFF2-40B4-BE49-F238E27FC236}">
                <a16:creationId xmlns:a16="http://schemas.microsoft.com/office/drawing/2014/main" id="{493E8FF9-8DDA-4AEF-AD3C-8388CC09E74B}"/>
              </a:ext>
            </a:extLst>
          </p:cNvPr>
          <p:cNvSpPr txBox="1"/>
          <p:nvPr userDrawn="1"/>
        </p:nvSpPr>
        <p:spPr>
          <a:xfrm>
            <a:off x="11410568" y="6488668"/>
            <a:ext cx="7814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4">
                    <a:lumMod val="60000"/>
                    <a:lumOff val="40000"/>
                  </a:schemeClr>
                </a:solidFill>
                <a:latin typeface="UVN Bai Sau Nhe" panose="04030405020802020C03" pitchFamily="82" charset="0"/>
              </a:rPr>
              <a:t>KTUTS</a:t>
            </a:r>
          </a:p>
        </p:txBody>
      </p:sp>
      <p:pic>
        <p:nvPicPr>
          <p:cNvPr id="10" name="Picture 9" descr="A picture containing diagram&#10;&#10;Description automatically generated">
            <a:extLst>
              <a:ext uri="{FF2B5EF4-FFF2-40B4-BE49-F238E27FC236}">
                <a16:creationId xmlns:a16="http://schemas.microsoft.com/office/drawing/2014/main" id="{DC246542-A6A7-419E-B191-432F7A010031}"/>
              </a:ext>
            </a:extLst>
          </p:cNvPr>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14069961" y="11739716"/>
            <a:ext cx="1314550" cy="1135626"/>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622EF039-3F59-4C62-9F70-65992C0CD93C}"/>
              </a:ext>
            </a:extLst>
          </p:cNvPr>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23862890" y="-5663381"/>
            <a:ext cx="1314550" cy="1135626"/>
          </a:xfrm>
          <a:prstGeom prst="rect">
            <a:avLst/>
          </a:prstGeom>
        </p:spPr>
      </p:pic>
    </p:spTree>
    <p:extLst>
      <p:ext uri="{BB962C8B-B14F-4D97-AF65-F5344CB8AC3E}">
        <p14:creationId xmlns:p14="http://schemas.microsoft.com/office/powerpoint/2010/main" val="1645909783"/>
      </p:ext>
    </p:extLst>
  </p:cSld>
  <p:clrMap bg1="lt1" tx1="dk1" bg2="lt2" tx2="dk2" accent1="accent1" accent2="accent2" accent3="accent3" accent4="accent4" accent5="accent5" accent6="accent6" hlink="hlink" folHlink="folHlink"/>
  <p:sldLayoutIdLst>
    <p:sldLayoutId id="2147483649" r:id="rId1"/>
    <p:sldLayoutId id="2147483711" r:id="rId2"/>
    <p:sldLayoutId id="2147483710" r:id="rId3"/>
    <p:sldLayoutId id="2147483709" r:id="rId4"/>
    <p:sldLayoutId id="2147483708" r:id="rId5"/>
    <p:sldLayoutId id="2147483707" r:id="rId6"/>
    <p:sldLayoutId id="2147483706" r:id="rId7"/>
    <p:sldLayoutId id="2147483705" r:id="rId8"/>
    <p:sldLayoutId id="2147483704" r:id="rId9"/>
    <p:sldLayoutId id="2147483703" r:id="rId10"/>
    <p:sldLayoutId id="2147483702" r:id="rId11"/>
    <p:sldLayoutId id="2147483701" r:id="rId12"/>
    <p:sldLayoutId id="2147483700" r:id="rId13"/>
    <p:sldLayoutId id="2147483699" r:id="rId14"/>
    <p:sldLayoutId id="2147483698" r:id="rId15"/>
    <p:sldLayoutId id="2147483697" r:id="rId16"/>
    <p:sldLayoutId id="2147483696" r:id="rId17"/>
    <p:sldLayoutId id="2147483695" r:id="rId18"/>
    <p:sldLayoutId id="2147483694" r:id="rId19"/>
    <p:sldLayoutId id="2147483693" r:id="rId20"/>
    <p:sldLayoutId id="2147483692" r:id="rId21"/>
    <p:sldLayoutId id="2147483691" r:id="rId22"/>
    <p:sldLayoutId id="2147483690" r:id="rId23"/>
    <p:sldLayoutId id="2147483689" r:id="rId24"/>
    <p:sldLayoutId id="2147483688" r:id="rId25"/>
    <p:sldLayoutId id="2147483687" r:id="rId26"/>
    <p:sldLayoutId id="2147483686" r:id="rId27"/>
    <p:sldLayoutId id="2147483685" r:id="rId28"/>
    <p:sldLayoutId id="2147483684" r:id="rId29"/>
    <p:sldLayoutId id="2147483683" r:id="rId30"/>
    <p:sldLayoutId id="2147483682" r:id="rId31"/>
    <p:sldLayoutId id="2147483681" r:id="rId32"/>
    <p:sldLayoutId id="2147483680" r:id="rId33"/>
    <p:sldLayoutId id="2147483679" r:id="rId34"/>
    <p:sldLayoutId id="2147483678" r:id="rId35"/>
    <p:sldLayoutId id="2147483677" r:id="rId36"/>
    <p:sldLayoutId id="2147483676" r:id="rId37"/>
    <p:sldLayoutId id="2147483675" r:id="rId38"/>
    <p:sldLayoutId id="2147483674" r:id="rId39"/>
    <p:sldLayoutId id="2147483673" r:id="rId40"/>
    <p:sldLayoutId id="2147483672" r:id="rId41"/>
    <p:sldLayoutId id="2147483671" r:id="rId42"/>
    <p:sldLayoutId id="2147483670" r:id="rId43"/>
    <p:sldLayoutId id="2147483669" r:id="rId44"/>
    <p:sldLayoutId id="2147483668" r:id="rId45"/>
    <p:sldLayoutId id="2147483667" r:id="rId46"/>
    <p:sldLayoutId id="2147483666" r:id="rId47"/>
    <p:sldLayoutId id="2147483665" r:id="rId48"/>
    <p:sldLayoutId id="2147483664" r:id="rId49"/>
    <p:sldLayoutId id="2147483663" r:id="rId50"/>
    <p:sldLayoutId id="2147483662" r:id="rId51"/>
    <p:sldLayoutId id="2147483661" r:id="rId52"/>
    <p:sldLayoutId id="2147483660" r:id="rId53"/>
    <p:sldLayoutId id="2147483650" r:id="rId54"/>
    <p:sldLayoutId id="2147483651" r:id="rId55"/>
    <p:sldLayoutId id="2147483652" r:id="rId56"/>
    <p:sldLayoutId id="2147483653" r:id="rId57"/>
    <p:sldLayoutId id="2147483654" r:id="rId58"/>
    <p:sldLayoutId id="2147483655" r:id="rId59"/>
    <p:sldLayoutId id="2147483656" r:id="rId60"/>
    <p:sldLayoutId id="2147483657" r:id="rId61"/>
    <p:sldLayoutId id="2147483658" r:id="rId62"/>
    <p:sldLayoutId id="2147483659" r:id="rId6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6.png"/><Relationship Id="rId7"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6.pn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14.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5.wdp"/></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7.wdp"/><Relationship Id="rId3" Type="http://schemas.microsoft.com/office/2007/relationships/hdphoto" Target="../media/hdphoto13.wdp"/><Relationship Id="rId7" Type="http://schemas.microsoft.com/office/2007/relationships/hdphoto" Target="../media/hdphoto15.wdp"/><Relationship Id="rId12"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12.wdp"/><Relationship Id="rId5" Type="http://schemas.microsoft.com/office/2007/relationships/hdphoto" Target="../media/hdphoto14.wdp"/><Relationship Id="rId10" Type="http://schemas.openxmlformats.org/officeDocument/2006/relationships/image" Target="../media/image26.png"/><Relationship Id="rId4" Type="http://schemas.openxmlformats.org/officeDocument/2006/relationships/image" Target="../media/image31.png"/><Relationship Id="rId9" Type="http://schemas.microsoft.com/office/2007/relationships/hdphoto" Target="../media/hdphoto16.wdp"/></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17" Type="http://schemas.microsoft.com/office/2007/relationships/hdphoto" Target="../media/hdphoto18.wdp"/><Relationship Id="rId2" Type="http://schemas.openxmlformats.org/officeDocument/2006/relationships/image" Target="../media/image20.png"/><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3.wdp"/><Relationship Id="rId7" Type="http://schemas.microsoft.com/office/2007/relationships/hdphoto" Target="../media/hdphoto16.wdp"/><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19.wdp"/><Relationship Id="rId10" Type="http://schemas.openxmlformats.org/officeDocument/2006/relationships/image" Target="../media/image23.png"/><Relationship Id="rId4" Type="http://schemas.openxmlformats.org/officeDocument/2006/relationships/image" Target="../media/image36.pn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13.wdp"/><Relationship Id="rId9" Type="http://schemas.microsoft.com/office/2007/relationships/hdphoto" Target="../media/hdphoto20.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image" Target="../media/image20.png"/><Relationship Id="rId16" Type="http://schemas.microsoft.com/office/2007/relationships/hdphoto" Target="../media/hdphoto21.wdp"/><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38.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39.png"/><Relationship Id="rId4" Type="http://schemas.openxmlformats.org/officeDocument/2006/relationships/image" Target="../media/image5.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gif"/><Relationship Id="rId5" Type="http://schemas.openxmlformats.org/officeDocument/2006/relationships/image" Target="../media/image11.jp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microsoft.com/office/2007/relationships/hdphoto" Target="../media/hdphoto1.wdp"/><Relationship Id="rId10"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2.gif"/><Relationship Id="rId3" Type="http://schemas.openxmlformats.org/officeDocument/2006/relationships/audio" Target="../media/audio1.wav"/><Relationship Id="rId7" Type="http://schemas.openxmlformats.org/officeDocument/2006/relationships/image" Target="../media/image9.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4.png"/><Relationship Id="rId5" Type="http://schemas.microsoft.com/office/2007/relationships/hdphoto" Target="../media/hdphoto1.wdp"/><Relationship Id="rId10"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8.wdp"/><Relationship Id="rId4" Type="http://schemas.openxmlformats.org/officeDocument/2006/relationships/image" Target="../media/image16.png"/><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3" Type="http://schemas.microsoft.com/office/2007/relationships/hdphoto" Target="../media/hdphoto10.wdp"/><Relationship Id="rId7" Type="http://schemas.openxmlformats.org/officeDocument/2006/relationships/image" Target="../media/image2.png"/><Relationship Id="rId12"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9.png"/><Relationship Id="rId5" Type="http://schemas.microsoft.com/office/2007/relationships/hdphoto" Target="../media/hdphoto4.wdp"/><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21.png"/><Relationship Id="rId1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F4CC685-8920-4829-A06D-0D2BDA7C0E4B}"/>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tretch>
            <a:fillRect/>
          </a:stretch>
        </p:blipFill>
        <p:spPr>
          <a:xfrm>
            <a:off x="0" y="-45040"/>
            <a:ext cx="12191999" cy="6846602"/>
          </a:xfrm>
          <a:prstGeom prst="rect">
            <a:avLst/>
          </a:prstGeom>
          <a:noFill/>
          <a:effectLst/>
        </p:spPr>
      </p:pic>
      <p:pic>
        <p:nvPicPr>
          <p:cNvPr id="31" name="Picture 30">
            <a:extLst>
              <a:ext uri="{FF2B5EF4-FFF2-40B4-BE49-F238E27FC236}">
                <a16:creationId xmlns:a16="http://schemas.microsoft.com/office/drawing/2014/main" id="{89B0EDEB-8187-4811-8678-DF18D30776F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rot="9019332">
            <a:off x="-852402" y="962607"/>
            <a:ext cx="2403841" cy="3743225"/>
          </a:xfrm>
          <a:prstGeom prst="rect">
            <a:avLst/>
          </a:prstGeom>
        </p:spPr>
      </p:pic>
      <p:pic>
        <p:nvPicPr>
          <p:cNvPr id="33" name="Picture 32">
            <a:extLst>
              <a:ext uri="{FF2B5EF4-FFF2-40B4-BE49-F238E27FC236}">
                <a16:creationId xmlns:a16="http://schemas.microsoft.com/office/drawing/2014/main" id="{959527C7-FBF3-448E-B2FB-938C8F31B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120813">
            <a:off x="1031776" y="-1030362"/>
            <a:ext cx="2359157" cy="3063246"/>
          </a:xfrm>
          <a:prstGeom prst="rect">
            <a:avLst/>
          </a:prstGeom>
        </p:spPr>
      </p:pic>
      <p:pic>
        <p:nvPicPr>
          <p:cNvPr id="35" name="Picture 34">
            <a:extLst>
              <a:ext uri="{FF2B5EF4-FFF2-40B4-BE49-F238E27FC236}">
                <a16:creationId xmlns:a16="http://schemas.microsoft.com/office/drawing/2014/main" id="{7394FA32-BB25-4962-B13C-FA3A5E61E8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06097">
            <a:off x="4121477" y="728376"/>
            <a:ext cx="1386843" cy="1338075"/>
          </a:xfrm>
          <a:prstGeom prst="rect">
            <a:avLst/>
          </a:prstGeom>
        </p:spPr>
      </p:pic>
      <p:pic>
        <p:nvPicPr>
          <p:cNvPr id="37" name="Picture 36">
            <a:extLst>
              <a:ext uri="{FF2B5EF4-FFF2-40B4-BE49-F238E27FC236}">
                <a16:creationId xmlns:a16="http://schemas.microsoft.com/office/drawing/2014/main" id="{AE4F5B26-92B3-4D57-884D-809AD7564D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6459212">
            <a:off x="-721928" y="-828306"/>
            <a:ext cx="3437961" cy="3437961"/>
          </a:xfrm>
          <a:prstGeom prst="rect">
            <a:avLst/>
          </a:prstGeom>
        </p:spPr>
      </p:pic>
      <p:pic>
        <p:nvPicPr>
          <p:cNvPr id="38" name="Picture 37">
            <a:extLst>
              <a:ext uri="{FF2B5EF4-FFF2-40B4-BE49-F238E27FC236}">
                <a16:creationId xmlns:a16="http://schemas.microsoft.com/office/drawing/2014/main" id="{443B5333-05C6-4808-BF1D-7E3225B639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422631">
            <a:off x="669716" y="3495156"/>
            <a:ext cx="1386843" cy="1338075"/>
          </a:xfrm>
          <a:prstGeom prst="rect">
            <a:avLst/>
          </a:prstGeom>
        </p:spPr>
      </p:pic>
      <p:grpSp>
        <p:nvGrpSpPr>
          <p:cNvPr id="3" name="Group 2">
            <a:extLst>
              <a:ext uri="{FF2B5EF4-FFF2-40B4-BE49-F238E27FC236}">
                <a16:creationId xmlns:a16="http://schemas.microsoft.com/office/drawing/2014/main" id="{2CE548D4-FEBA-4B6E-AF47-644F6E0EFF5F}"/>
              </a:ext>
            </a:extLst>
          </p:cNvPr>
          <p:cNvGrpSpPr/>
          <p:nvPr/>
        </p:nvGrpSpPr>
        <p:grpSpPr>
          <a:xfrm>
            <a:off x="6110972" y="105866"/>
            <a:ext cx="5915893" cy="6583680"/>
            <a:chOff x="6095999" y="137088"/>
            <a:chExt cx="5915893" cy="6583680"/>
          </a:xfrm>
        </p:grpSpPr>
        <p:grpSp>
          <p:nvGrpSpPr>
            <p:cNvPr id="15" name="Group 14">
              <a:extLst>
                <a:ext uri="{FF2B5EF4-FFF2-40B4-BE49-F238E27FC236}">
                  <a16:creationId xmlns:a16="http://schemas.microsoft.com/office/drawing/2014/main" id="{8083FA5D-7D5D-4F55-A531-DF61D3E0CD2A}"/>
                </a:ext>
              </a:extLst>
            </p:cNvPr>
            <p:cNvGrpSpPr/>
            <p:nvPr/>
          </p:nvGrpSpPr>
          <p:grpSpPr>
            <a:xfrm>
              <a:off x="6095999" y="137088"/>
              <a:ext cx="5915893" cy="6583680"/>
              <a:chOff x="6095999" y="137088"/>
              <a:chExt cx="5915893" cy="6583680"/>
            </a:xfrm>
          </p:grpSpPr>
          <p:sp>
            <p:nvSpPr>
              <p:cNvPr id="9" name="Freeform: Shape 8">
                <a:extLst>
                  <a:ext uri="{FF2B5EF4-FFF2-40B4-BE49-F238E27FC236}">
                    <a16:creationId xmlns:a16="http://schemas.microsoft.com/office/drawing/2014/main" id="{6A5E9760-3DD4-4B3F-A405-5220CB2424D2}"/>
                  </a:ext>
                </a:extLst>
              </p:cNvPr>
              <p:cNvSpPr/>
              <p:nvPr/>
            </p:nvSpPr>
            <p:spPr>
              <a:xfrm>
                <a:off x="6096001" y="137088"/>
                <a:ext cx="5915891" cy="6583680"/>
              </a:xfrm>
              <a:custGeom>
                <a:avLst/>
                <a:gdLst>
                  <a:gd name="connsiteX0" fmla="*/ 0 w 5915891"/>
                  <a:gd name="connsiteY0" fmla="*/ 0 h 6414654"/>
                  <a:gd name="connsiteX1" fmla="*/ 5511768 w 5915891"/>
                  <a:gd name="connsiteY1" fmla="*/ 0 h 6414654"/>
                  <a:gd name="connsiteX2" fmla="*/ 5915891 w 5915891"/>
                  <a:gd name="connsiteY2" fmla="*/ 404123 h 6414654"/>
                  <a:gd name="connsiteX3" fmla="*/ 5915891 w 5915891"/>
                  <a:gd name="connsiteY3" fmla="*/ 6010531 h 6414654"/>
                  <a:gd name="connsiteX4" fmla="*/ 5511768 w 5915891"/>
                  <a:gd name="connsiteY4" fmla="*/ 6414654 h 6414654"/>
                  <a:gd name="connsiteX5" fmla="*/ 0 w 5915891"/>
                  <a:gd name="connsiteY5" fmla="*/ 6414654 h 641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891" h="6414654">
                    <a:moveTo>
                      <a:pt x="0" y="0"/>
                    </a:moveTo>
                    <a:lnTo>
                      <a:pt x="5511768" y="0"/>
                    </a:lnTo>
                    <a:cubicBezTo>
                      <a:pt x="5734959" y="0"/>
                      <a:pt x="5915891" y="180932"/>
                      <a:pt x="5915891" y="404123"/>
                    </a:cubicBezTo>
                    <a:lnTo>
                      <a:pt x="5915891" y="6010531"/>
                    </a:lnTo>
                    <a:cubicBezTo>
                      <a:pt x="5915891" y="6233722"/>
                      <a:pt x="5734959" y="6414654"/>
                      <a:pt x="5511768" y="6414654"/>
                    </a:cubicBezTo>
                    <a:lnTo>
                      <a:pt x="0" y="6414654"/>
                    </a:ln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87762492-4BB6-414E-A183-60B39308D744}"/>
                  </a:ext>
                </a:extLst>
              </p:cNvPr>
              <p:cNvSpPr/>
              <p:nvPr/>
            </p:nvSpPr>
            <p:spPr>
              <a:xfrm>
                <a:off x="6304547" y="368968"/>
                <a:ext cx="5516661" cy="6126480"/>
              </a:xfrm>
              <a:custGeom>
                <a:avLst/>
                <a:gdLst>
                  <a:gd name="connsiteX0" fmla="*/ 0 w 5516661"/>
                  <a:gd name="connsiteY0" fmla="*/ 0 h 6015789"/>
                  <a:gd name="connsiteX1" fmla="*/ 5137666 w 5516661"/>
                  <a:gd name="connsiteY1" fmla="*/ 0 h 6015789"/>
                  <a:gd name="connsiteX2" fmla="*/ 5516661 w 5516661"/>
                  <a:gd name="connsiteY2" fmla="*/ 378995 h 6015789"/>
                  <a:gd name="connsiteX3" fmla="*/ 5516661 w 5516661"/>
                  <a:gd name="connsiteY3" fmla="*/ 5636794 h 6015789"/>
                  <a:gd name="connsiteX4" fmla="*/ 5137666 w 5516661"/>
                  <a:gd name="connsiteY4" fmla="*/ 6015789 h 6015789"/>
                  <a:gd name="connsiteX5" fmla="*/ 0 w 5516661"/>
                  <a:gd name="connsiteY5" fmla="*/ 6015789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661" h="6015789">
                    <a:moveTo>
                      <a:pt x="0" y="0"/>
                    </a:moveTo>
                    <a:lnTo>
                      <a:pt x="5137666" y="0"/>
                    </a:lnTo>
                    <a:cubicBezTo>
                      <a:pt x="5346979" y="0"/>
                      <a:pt x="5516661" y="169682"/>
                      <a:pt x="5516661" y="378995"/>
                    </a:cubicBezTo>
                    <a:lnTo>
                      <a:pt x="5516661" y="5636794"/>
                    </a:lnTo>
                    <a:cubicBezTo>
                      <a:pt x="5516661" y="5846107"/>
                      <a:pt x="5346979" y="6015789"/>
                      <a:pt x="5137666" y="6015789"/>
                    </a:cubicBezTo>
                    <a:lnTo>
                      <a:pt x="0" y="6015789"/>
                    </a:lnTo>
                    <a:close/>
                  </a:path>
                </a:pathLst>
              </a:cu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C328B31-5ABB-45F5-94C6-ADCEEEFBCF50}"/>
                  </a:ext>
                </a:extLst>
              </p:cNvPr>
              <p:cNvGrpSpPr/>
              <p:nvPr/>
            </p:nvGrpSpPr>
            <p:grpSpPr>
              <a:xfrm>
                <a:off x="6095999" y="3429000"/>
                <a:ext cx="3612929" cy="3291768"/>
                <a:chOff x="6095999" y="3429000"/>
                <a:chExt cx="3612929" cy="3291768"/>
              </a:xfrm>
            </p:grpSpPr>
            <p:sp>
              <p:nvSpPr>
                <p:cNvPr id="10" name="Isosceles Triangle 4">
                  <a:extLst>
                    <a:ext uri="{FF2B5EF4-FFF2-40B4-BE49-F238E27FC236}">
                      <a16:creationId xmlns:a16="http://schemas.microsoft.com/office/drawing/2014/main" id="{3FFB7E52-43CC-4915-95E1-E60FD139FB75}"/>
                    </a:ext>
                  </a:extLst>
                </p:cNvPr>
                <p:cNvSpPr/>
                <p:nvPr/>
              </p:nvSpPr>
              <p:spPr>
                <a:xfrm>
                  <a:off x="6095999" y="3429000"/>
                  <a:ext cx="3612929" cy="32917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76981BE7-A6D0-4BC6-A4DE-57763E8E5DCF}"/>
                    </a:ext>
                  </a:extLst>
                </p:cNvPr>
                <p:cNvSpPr/>
                <p:nvPr/>
              </p:nvSpPr>
              <p:spPr>
                <a:xfrm>
                  <a:off x="6096000" y="3848100"/>
                  <a:ext cx="1638300" cy="28726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48577E6-762A-4A27-884C-7A1C09AA4933}"/>
                  </a:ext>
                </a:extLst>
              </p:cNvPr>
              <p:cNvGrpSpPr/>
              <p:nvPr/>
            </p:nvGrpSpPr>
            <p:grpSpPr>
              <a:xfrm flipV="1">
                <a:off x="6096000" y="137088"/>
                <a:ext cx="2838265" cy="2407638"/>
                <a:chOff x="6096000" y="4313130"/>
                <a:chExt cx="2838265" cy="2407638"/>
              </a:xfrm>
            </p:grpSpPr>
            <p:sp>
              <p:nvSpPr>
                <p:cNvPr id="13" name="Isosceles Triangle 4">
                  <a:extLst>
                    <a:ext uri="{FF2B5EF4-FFF2-40B4-BE49-F238E27FC236}">
                      <a16:creationId xmlns:a16="http://schemas.microsoft.com/office/drawing/2014/main" id="{4B15CDDF-6930-4C81-84EF-3AAA4530CD6B}"/>
                    </a:ext>
                  </a:extLst>
                </p:cNvPr>
                <p:cNvSpPr/>
                <p:nvPr/>
              </p:nvSpPr>
              <p:spPr>
                <a:xfrm>
                  <a:off x="6114864" y="4313130"/>
                  <a:ext cx="2819401" cy="240763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4">
                  <a:extLst>
                    <a:ext uri="{FF2B5EF4-FFF2-40B4-BE49-F238E27FC236}">
                      <a16:creationId xmlns:a16="http://schemas.microsoft.com/office/drawing/2014/main" id="{9293FE43-F1E2-4287-992C-3C8C3810AD78}"/>
                    </a:ext>
                  </a:extLst>
                </p:cNvPr>
                <p:cNvSpPr/>
                <p:nvPr/>
              </p:nvSpPr>
              <p:spPr>
                <a:xfrm>
                  <a:off x="6096000" y="4495258"/>
                  <a:ext cx="1771650" cy="2225510"/>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C48A68B0-C0FE-4C2D-B73F-A6D048CA5FDE}"/>
                </a:ext>
              </a:extLst>
            </p:cNvPr>
            <p:cNvSpPr txBox="1"/>
            <p:nvPr/>
          </p:nvSpPr>
          <p:spPr>
            <a:xfrm>
              <a:off x="10846127" y="6054110"/>
              <a:ext cx="792012" cy="369332"/>
            </a:xfrm>
            <a:prstGeom prst="rect">
              <a:avLst/>
            </a:prstGeom>
            <a:noFill/>
          </p:spPr>
          <p:txBody>
            <a:bodyPr wrap="none" rtlCol="0">
              <a:spAutoFit/>
            </a:bodyPr>
            <a:lstStyle/>
            <a:p>
              <a:r>
                <a:rPr lang="en-US">
                  <a:solidFill>
                    <a:srgbClr val="A39294"/>
                  </a:solidFill>
                  <a:latin typeface="UVN Bai Sau" panose="04030605020802020C03" pitchFamily="82" charset="0"/>
                </a:rPr>
                <a:t>KTUTS</a:t>
              </a:r>
            </a:p>
          </p:txBody>
        </p:sp>
      </p:grpSp>
      <p:sp>
        <p:nvSpPr>
          <p:cNvPr id="16" name="TextBox 15">
            <a:extLst>
              <a:ext uri="{FF2B5EF4-FFF2-40B4-BE49-F238E27FC236}">
                <a16:creationId xmlns:a16="http://schemas.microsoft.com/office/drawing/2014/main" id="{052735B1-68E4-4BF0-B085-7184C4BBA0F6}"/>
              </a:ext>
            </a:extLst>
          </p:cNvPr>
          <p:cNvSpPr txBox="1"/>
          <p:nvPr/>
        </p:nvSpPr>
        <p:spPr>
          <a:xfrm>
            <a:off x="5770497" y="2054822"/>
            <a:ext cx="5915891" cy="1323439"/>
          </a:xfrm>
          <a:prstGeom prst="rect">
            <a:avLst/>
          </a:prstGeom>
          <a:noFill/>
        </p:spPr>
        <p:txBody>
          <a:bodyPr wrap="square" rtlCol="0">
            <a:spAutoFit/>
          </a:bodyPr>
          <a:lstStyle/>
          <a:p>
            <a:pPr algn="r"/>
            <a:r>
              <a:rPr lang="en-US" sz="8000" b="1">
                <a:solidFill>
                  <a:srgbClr val="FFFFCC"/>
                </a:solidFill>
                <a:latin typeface="UVN Ke Chuyen3" panose="03030602030607080B05" pitchFamily="66" charset="0"/>
              </a:rPr>
              <a:t>Tập làm văn </a:t>
            </a:r>
          </a:p>
        </p:txBody>
      </p:sp>
      <p:sp>
        <p:nvSpPr>
          <p:cNvPr id="27" name="TextBox 26">
            <a:extLst>
              <a:ext uri="{FF2B5EF4-FFF2-40B4-BE49-F238E27FC236}">
                <a16:creationId xmlns:a16="http://schemas.microsoft.com/office/drawing/2014/main" id="{594EC669-52FD-4D3B-989C-BC420B10975F}"/>
              </a:ext>
            </a:extLst>
          </p:cNvPr>
          <p:cNvSpPr txBox="1"/>
          <p:nvPr/>
        </p:nvSpPr>
        <p:spPr>
          <a:xfrm>
            <a:off x="7503043" y="3050002"/>
            <a:ext cx="3733800" cy="1015663"/>
          </a:xfrm>
          <a:prstGeom prst="rect">
            <a:avLst/>
          </a:prstGeom>
          <a:noFill/>
        </p:spPr>
        <p:txBody>
          <a:bodyPr wrap="square" rtlCol="0">
            <a:spAutoFit/>
          </a:bodyPr>
          <a:lstStyle/>
          <a:p>
            <a:pPr algn="r"/>
            <a:r>
              <a:rPr lang="en-US" sz="6000" b="1">
                <a:solidFill>
                  <a:srgbClr val="FFFFCC"/>
                </a:solidFill>
                <a:latin typeface="UVN Ke Chuyen3" panose="03030602030607080B05" pitchFamily="66" charset="0"/>
              </a:rPr>
              <a:t>Lớp 4 </a:t>
            </a:r>
          </a:p>
        </p:txBody>
      </p:sp>
    </p:spTree>
    <p:extLst>
      <p:ext uri="{BB962C8B-B14F-4D97-AF65-F5344CB8AC3E}">
        <p14:creationId xmlns:p14="http://schemas.microsoft.com/office/powerpoint/2010/main" val="3466020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1818609"/>
            <a:ext cx="4723396" cy="2679581"/>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9363" y="3688562"/>
            <a:ext cx="1769004" cy="3068804"/>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55" name="TextBox 54">
            <a:extLst>
              <a:ext uri="{FF2B5EF4-FFF2-40B4-BE49-F238E27FC236}">
                <a16:creationId xmlns:a16="http://schemas.microsoft.com/office/drawing/2014/main" id="{8F5DA573-05A3-45F1-B40D-DD55C033C1C0}"/>
              </a:ext>
            </a:extLst>
          </p:cNvPr>
          <p:cNvSpPr txBox="1"/>
          <p:nvPr/>
        </p:nvSpPr>
        <p:spPr>
          <a:xfrm>
            <a:off x="6627777" y="359690"/>
            <a:ext cx="4739421" cy="1077218"/>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1. Đoạn văn miêu tả những sự vật nào?</a:t>
            </a:r>
            <a:endParaRPr lang="en-US" sz="2800" i="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DD2A4AE-EB49-4373-A7CD-6C098CC8B2A5}"/>
              </a:ext>
            </a:extLst>
          </p:cNvPr>
          <p:cNvSpPr txBox="1"/>
          <p:nvPr/>
        </p:nvSpPr>
        <p:spPr>
          <a:xfrm>
            <a:off x="7257672" y="2141166"/>
            <a:ext cx="3838530" cy="2062103"/>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algn="l"/>
            <a:r>
              <a:rPr lang="en-US"/>
              <a:t>Sự vật được miêu tả:</a:t>
            </a:r>
          </a:p>
          <a:p>
            <a:pPr algn="l"/>
            <a:r>
              <a:rPr lang="en-US"/>
              <a:t>- Cây sòi</a:t>
            </a:r>
          </a:p>
          <a:p>
            <a:pPr algn="l"/>
            <a:r>
              <a:rPr lang="en-US"/>
              <a:t>- Cây cơm nguội</a:t>
            </a:r>
          </a:p>
          <a:p>
            <a:pPr algn="l"/>
            <a:r>
              <a:rPr lang="en-US"/>
              <a:t>- Lạch nước</a:t>
            </a:r>
          </a:p>
        </p:txBody>
      </p:sp>
    </p:spTree>
    <p:extLst>
      <p:ext uri="{BB962C8B-B14F-4D97-AF65-F5344CB8AC3E}">
        <p14:creationId xmlns:p14="http://schemas.microsoft.com/office/powerpoint/2010/main" val="893938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fade">
                                      <p:cBhvr>
                                        <p:cTn id="7" dur="750"/>
                                        <p:tgtEl>
                                          <p:spTgt spid="54">
                                            <p:txEl>
                                              <p:pRg st="0" end="0"/>
                                            </p:txEl>
                                          </p:spTgt>
                                        </p:tgtEl>
                                      </p:cBhvr>
                                    </p:animEffect>
                                    <p:anim calcmode="lin" valueType="num">
                                      <p:cBhvr>
                                        <p:cTn id="8" dur="75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4">
                                            <p:txEl>
                                              <p:pRg st="1" end="1"/>
                                            </p:txEl>
                                          </p:spTgt>
                                        </p:tgtEl>
                                        <p:attrNameLst>
                                          <p:attrName>style.visibility</p:attrName>
                                        </p:attrNameLst>
                                      </p:cBhvr>
                                      <p:to>
                                        <p:strVal val="visible"/>
                                      </p:to>
                                    </p:set>
                                    <p:animEffect transition="in" filter="fade">
                                      <p:cBhvr>
                                        <p:cTn id="12" dur="750"/>
                                        <p:tgtEl>
                                          <p:spTgt spid="54">
                                            <p:txEl>
                                              <p:pRg st="1" end="1"/>
                                            </p:txEl>
                                          </p:spTgt>
                                        </p:tgtEl>
                                      </p:cBhvr>
                                    </p:animEffect>
                                    <p:anim calcmode="lin" valueType="num">
                                      <p:cBhvr>
                                        <p:cTn id="13" dur="750" fill="hold"/>
                                        <p:tgtEl>
                                          <p:spTgt spid="54">
                                            <p:txEl>
                                              <p:pRg st="1" end="1"/>
                                            </p:txEl>
                                          </p:spTgt>
                                        </p:tgtEl>
                                        <p:attrNameLst>
                                          <p:attrName>ppt_x</p:attrName>
                                        </p:attrNameLst>
                                      </p:cBhvr>
                                      <p:tavLst>
                                        <p:tav tm="0">
                                          <p:val>
                                            <p:strVal val="#ppt_x"/>
                                          </p:val>
                                        </p:tav>
                                        <p:tav tm="100000">
                                          <p:val>
                                            <p:strVal val="#ppt_x"/>
                                          </p:val>
                                        </p:tav>
                                      </p:tavLst>
                                    </p:anim>
                                    <p:anim calcmode="lin" valueType="num">
                                      <p:cBhvr>
                                        <p:cTn id="14" dur="750" fill="hold"/>
                                        <p:tgtEl>
                                          <p:spTgt spid="5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55">
                                            <p:txEl>
                                              <p:pRg st="0" end="0"/>
                                            </p:txEl>
                                          </p:spTgt>
                                        </p:tgtEl>
                                        <p:attrNameLst>
                                          <p:attrName>style.visibility</p:attrName>
                                        </p:attrNameLst>
                                      </p:cBhvr>
                                      <p:to>
                                        <p:strVal val="visible"/>
                                      </p:to>
                                    </p:set>
                                    <p:animEffect transition="in" filter="fade">
                                      <p:cBhvr>
                                        <p:cTn id="18" dur="750"/>
                                        <p:tgtEl>
                                          <p:spTgt spid="55">
                                            <p:txEl>
                                              <p:pRg st="0" end="0"/>
                                            </p:txEl>
                                          </p:spTgt>
                                        </p:tgtEl>
                                      </p:cBhvr>
                                    </p:animEffect>
                                    <p:anim calcmode="lin" valueType="num">
                                      <p:cBhvr>
                                        <p:cTn id="19"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20"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left)">
                                      <p:cBhvr>
                                        <p:cTn id="37" dur="500"/>
                                        <p:tgtEl>
                                          <p:spTgt spid="13">
                                            <p:txEl>
                                              <p:pRg st="1" end="1"/>
                                            </p:txEl>
                                          </p:spTgt>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wipe(left)">
                                      <p:cBhvr>
                                        <p:cTn id="45" dur="500"/>
                                        <p:tgtEl>
                                          <p:spTgt spid="13">
                                            <p:txEl>
                                              <p:pRg st="2" end="2"/>
                                            </p:txEl>
                                          </p:spTgt>
                                        </p:tgtEl>
                                      </p:cBhvr>
                                    </p:animEffect>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left)">
                                      <p:cBhvr>
                                        <p:cTn id="49" dur="500"/>
                                        <p:tgtEl>
                                          <p:spTgt spid="58"/>
                                        </p:tgtEl>
                                      </p:cBhvr>
                                    </p:animEffect>
                                  </p:childTnLst>
                                </p:cTn>
                              </p:par>
                            </p:childTnLst>
                          </p:cTn>
                        </p:par>
                        <p:par>
                          <p:cTn id="50" fill="hold">
                            <p:stCondLst>
                              <p:cond delay="3500"/>
                            </p:stCondLst>
                            <p:childTnLst>
                              <p:par>
                                <p:cTn id="51" presetID="22" presetClass="entr" presetSubtype="8" fill="hold" nodeType="after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left)">
                                      <p:cBhvr>
                                        <p:cTn id="53"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7" grpId="0" animBg="1"/>
      <p:bldP spid="58"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671598"/>
            <a:ext cx="4723396" cy="4894349"/>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9229" y="4226106"/>
            <a:ext cx="1459138" cy="2531260"/>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28628" y="1043661"/>
            <a:ext cx="3838530" cy="3970318"/>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Cây s</a:t>
            </a:r>
            <a:r>
              <a:rPr lang="vi-VN" sz="2800" i="1"/>
              <a:t>òi là một loại cây thuộc họ Thầu dầu</a:t>
            </a:r>
            <a:r>
              <a:rPr lang="en-US" sz="2800" i="1"/>
              <a:t>, </a:t>
            </a:r>
            <a:r>
              <a:rPr lang="vi-VN" sz="2800" i="1"/>
              <a:t>có nguồn gốc Đông </a:t>
            </a:r>
            <a:r>
              <a:rPr lang="en-US" sz="2800" i="1"/>
              <a:t>Á,</a:t>
            </a:r>
            <a:r>
              <a:rPr lang="vi-VN" sz="2800" i="1"/>
              <a:t> lá nhỏ hình củ đậu</a:t>
            </a:r>
            <a:r>
              <a:rPr lang="en-US" sz="2800" i="1"/>
              <a:t> (củ sắn)</a:t>
            </a:r>
            <a:r>
              <a:rPr lang="vi-VN" sz="2800" i="1"/>
              <a:t>, dùng để nhuộm, hạt có thể ép lấy dầu dùng trong công nghiệp</a:t>
            </a:r>
            <a:r>
              <a:rPr lang="en-US" sz="2800" i="1"/>
              <a:t>. Một số bộ phận của cây còn dùng làm thuốc.</a:t>
            </a:r>
          </a:p>
        </p:txBody>
      </p:sp>
      <p:pic>
        <p:nvPicPr>
          <p:cNvPr id="5" name="Picture 4">
            <a:extLst>
              <a:ext uri="{FF2B5EF4-FFF2-40B4-BE49-F238E27FC236}">
                <a16:creationId xmlns:a16="http://schemas.microsoft.com/office/drawing/2014/main" id="{4DEE1A20-B702-48DB-8D01-AE1A8784A8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17632">
            <a:off x="873332" y="2271778"/>
            <a:ext cx="4301959" cy="3823030"/>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E0F82A66-75C5-4E4D-A36C-B285B71766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05315">
            <a:off x="2356770" y="971594"/>
            <a:ext cx="2718495" cy="2038871"/>
          </a:xfrm>
          <a:prstGeom prst="rect">
            <a:avLst/>
          </a:prstGeom>
          <a:effectLst>
            <a:outerShdw blurRad="50800" dist="38100" dir="5400000" algn="t" rotWithShape="0">
              <a:prstClr val="black">
                <a:alpha val="40000"/>
              </a:prstClr>
            </a:outerShdw>
          </a:effectLst>
        </p:spPr>
      </p:pic>
      <p:sp>
        <p:nvSpPr>
          <p:cNvPr id="56" name="Freeform: Shape 55">
            <a:extLst>
              <a:ext uri="{FF2B5EF4-FFF2-40B4-BE49-F238E27FC236}">
                <a16:creationId xmlns:a16="http://schemas.microsoft.com/office/drawing/2014/main" id="{B6F3765A-0705-4F2E-AC7D-5B379C6D43F2}"/>
              </a:ext>
            </a:extLst>
          </p:cNvPr>
          <p:cNvSpPr/>
          <p:nvPr/>
        </p:nvSpPr>
        <p:spPr>
          <a:xfrm rot="20128743">
            <a:off x="4356559" y="542458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F46B18E9-6053-4C68-A827-2451DDF238BA}"/>
              </a:ext>
            </a:extLst>
          </p:cNvPr>
          <p:cNvSpPr/>
          <p:nvPr/>
        </p:nvSpPr>
        <p:spPr>
          <a:xfrm rot="20128743">
            <a:off x="314649" y="219879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0BF4CAB-80FA-4DAF-98CD-37455F6782E9}"/>
              </a:ext>
            </a:extLst>
          </p:cNvPr>
          <p:cNvPicPr>
            <a:picLocks noChangeAspect="1"/>
          </p:cNvPicPr>
          <p:nvPr/>
        </p:nvPicPr>
        <p:blipFill>
          <a:blip r:embed="rId9">
            <a:duotone>
              <a:prstClr val="black"/>
              <a:srgbClr val="7030A0">
                <a:tint val="45000"/>
                <a:satMod val="400000"/>
              </a:srgbClr>
            </a:duotone>
            <a:extLst>
              <a:ext uri="{BEBA8EAE-BF5A-486C-A8C5-ECC9F3942E4B}">
                <a14:imgProps xmlns:a14="http://schemas.microsoft.com/office/drawing/2010/main">
                  <a14:imgLayer r:embed="rId10">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3731107" y="764143"/>
            <a:ext cx="534718" cy="5151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7686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671598"/>
            <a:ext cx="4723396" cy="4894349"/>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9229" y="4226106"/>
            <a:ext cx="1459138" cy="2531260"/>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92511" y="1251967"/>
            <a:ext cx="3838530" cy="3539430"/>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Cây cơm nguội l</a:t>
            </a:r>
            <a:r>
              <a:rPr lang="vi-VN" sz="2800" i="1"/>
              <a:t>à một loại cây thuộc họ Gai dầu</a:t>
            </a:r>
            <a:r>
              <a:rPr lang="en-US" sz="2800" i="1"/>
              <a:t>. </a:t>
            </a:r>
            <a:r>
              <a:rPr lang="vi-VN" sz="2800" i="1"/>
              <a:t>Cây cơm nguội phân bố rộng rãi ở khắp nước ta, đây là một cây thuốc Đông y với nhiều công dụng tốt cho sức khỏe con người.</a:t>
            </a:r>
            <a:endParaRPr lang="en-US" sz="2800" i="1"/>
          </a:p>
        </p:txBody>
      </p:sp>
      <p:pic>
        <p:nvPicPr>
          <p:cNvPr id="3" name="Picture 2">
            <a:extLst>
              <a:ext uri="{FF2B5EF4-FFF2-40B4-BE49-F238E27FC236}">
                <a16:creationId xmlns:a16="http://schemas.microsoft.com/office/drawing/2014/main" id="{B9973499-9718-4EF9-A4CC-7805143FEE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6489">
            <a:off x="1260365" y="2003465"/>
            <a:ext cx="2817524" cy="4230417"/>
          </a:xfrm>
          <a:prstGeom prst="rect">
            <a:avLst/>
          </a:prstGeom>
          <a:effectLst>
            <a:outerShdw blurRad="50800" dist="38100" dir="8100000" algn="tr" rotWithShape="0">
              <a:prstClr val="black">
                <a:alpha val="40000"/>
              </a:prstClr>
            </a:outerShdw>
          </a:effectLst>
        </p:spPr>
      </p:pic>
      <p:pic>
        <p:nvPicPr>
          <p:cNvPr id="17" name="Picture 16">
            <a:extLst>
              <a:ext uri="{FF2B5EF4-FFF2-40B4-BE49-F238E27FC236}">
                <a16:creationId xmlns:a16="http://schemas.microsoft.com/office/drawing/2014/main" id="{224D15D3-B05C-4A38-8642-622F39629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6758">
            <a:off x="3267286" y="760460"/>
            <a:ext cx="2054159" cy="2054159"/>
          </a:xfrm>
          <a:prstGeom prst="rect">
            <a:avLst/>
          </a:prstGeom>
          <a:effectLst>
            <a:outerShdw blurRad="50800" dist="38100" dir="8100000" algn="tr" rotWithShape="0">
              <a:prstClr val="black">
                <a:alpha val="40000"/>
              </a:prstClr>
            </a:outerShdw>
          </a:effectLst>
        </p:spPr>
      </p:pic>
      <p:sp>
        <p:nvSpPr>
          <p:cNvPr id="56" name="Freeform: Shape 55">
            <a:extLst>
              <a:ext uri="{FF2B5EF4-FFF2-40B4-BE49-F238E27FC236}">
                <a16:creationId xmlns:a16="http://schemas.microsoft.com/office/drawing/2014/main" id="{B6F3765A-0705-4F2E-AC7D-5B379C6D43F2}"/>
              </a:ext>
            </a:extLst>
          </p:cNvPr>
          <p:cNvSpPr/>
          <p:nvPr/>
        </p:nvSpPr>
        <p:spPr>
          <a:xfrm rot="20128743">
            <a:off x="3667195" y="537150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F46B18E9-6053-4C68-A827-2451DDF238BA}"/>
              </a:ext>
            </a:extLst>
          </p:cNvPr>
          <p:cNvSpPr/>
          <p:nvPr/>
        </p:nvSpPr>
        <p:spPr>
          <a:xfrm rot="20128743">
            <a:off x="359236" y="2169187"/>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0BF4CAB-80FA-4DAF-98CD-37455F6782E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4414064" y="651870"/>
            <a:ext cx="534718" cy="5151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25093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83833" y="1168456"/>
            <a:ext cx="4723396" cy="2722650"/>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3960" y="3471017"/>
            <a:ext cx="1894407" cy="3286349"/>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69181" y="1734203"/>
            <a:ext cx="3838530" cy="1384995"/>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Lạch nước là đ</a:t>
            </a:r>
            <a:r>
              <a:rPr lang="vi-VN" sz="2800" i="1"/>
              <a:t>ường nước chảy hẹp, nông, ít dốc, thông ra sông, hồ.</a:t>
            </a:r>
            <a:endParaRPr lang="en-US" sz="2800" i="1"/>
          </a:p>
        </p:txBody>
      </p:sp>
      <p:sp>
        <p:nvSpPr>
          <p:cNvPr id="56" name="Freeform: Shape 55">
            <a:extLst>
              <a:ext uri="{FF2B5EF4-FFF2-40B4-BE49-F238E27FC236}">
                <a16:creationId xmlns:a16="http://schemas.microsoft.com/office/drawing/2014/main" id="{B6F3765A-0705-4F2E-AC7D-5B379C6D43F2}"/>
              </a:ext>
            </a:extLst>
          </p:cNvPr>
          <p:cNvSpPr/>
          <p:nvPr/>
        </p:nvSpPr>
        <p:spPr>
          <a:xfrm rot="20128743">
            <a:off x="4611598" y="4231394"/>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B68F85-1D4B-4623-8FDE-535B52E7E4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78567">
            <a:off x="925644" y="2172082"/>
            <a:ext cx="4462985" cy="2975323"/>
          </a:xfrm>
          <a:prstGeom prst="rect">
            <a:avLst/>
          </a:prstGeom>
          <a:effectLst>
            <a:outerShdw blurRad="50800" dist="38100" dir="8100000" algn="tr" rotWithShape="0">
              <a:prstClr val="black">
                <a:alpha val="40000"/>
              </a:prstClr>
            </a:outerShdw>
          </a:effectLst>
        </p:spPr>
      </p:pic>
      <p:sp>
        <p:nvSpPr>
          <p:cNvPr id="59" name="Freeform: Shape 58">
            <a:extLst>
              <a:ext uri="{FF2B5EF4-FFF2-40B4-BE49-F238E27FC236}">
                <a16:creationId xmlns:a16="http://schemas.microsoft.com/office/drawing/2014/main" id="{F46B18E9-6053-4C68-A827-2451DDF238BA}"/>
              </a:ext>
            </a:extLst>
          </p:cNvPr>
          <p:cNvSpPr/>
          <p:nvPr/>
        </p:nvSpPr>
        <p:spPr>
          <a:xfrm rot="20128743">
            <a:off x="283538" y="231409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54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55" name="TextBox 54">
            <a:extLst>
              <a:ext uri="{FF2B5EF4-FFF2-40B4-BE49-F238E27FC236}">
                <a16:creationId xmlns:a16="http://schemas.microsoft.com/office/drawing/2014/main" id="{8F5DA573-05A3-45F1-B40D-DD55C033C1C0}"/>
              </a:ext>
            </a:extLst>
          </p:cNvPr>
          <p:cNvSpPr txBox="1"/>
          <p:nvPr/>
        </p:nvSpPr>
        <p:spPr>
          <a:xfrm>
            <a:off x="6847410" y="541800"/>
            <a:ext cx="4565155" cy="2308324"/>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2.</a:t>
            </a:r>
            <a:r>
              <a:rPr lang="en-US" sz="3600" b="1">
                <a:latin typeface="Times New Roman" panose="02020603050405020304" pitchFamily="18" charset="0"/>
                <a:cs typeface="Times New Roman" panose="02020603050405020304" pitchFamily="18" charset="0"/>
              </a:rPr>
              <a:t> </a:t>
            </a:r>
            <a:r>
              <a:rPr lang="vi-VN" sz="3600" b="1">
                <a:latin typeface="Times New Roman" panose="02020603050405020304" pitchFamily="18" charset="0"/>
                <a:cs typeface="Times New Roman" panose="02020603050405020304" pitchFamily="18" charset="0"/>
              </a:rPr>
              <a:t>Viết những điều em hình dung được về các sự vật trên theo lời miêu tả</a:t>
            </a:r>
            <a:r>
              <a:rPr lang="en-US" sz="3600" b="1">
                <a:latin typeface="Times New Roman" panose="02020603050405020304" pitchFamily="18" charset="0"/>
                <a:cs typeface="Times New Roman" panose="02020603050405020304" pitchFamily="18" charset="0"/>
              </a:rPr>
              <a:t>:</a:t>
            </a:r>
            <a:endParaRPr lang="vi-VN" sz="3600" b="1">
              <a:latin typeface="Times New Roman" panose="02020603050405020304" pitchFamily="18" charset="0"/>
              <a:cs typeface="Times New Roman" panose="02020603050405020304" pitchFamily="18" charset="0"/>
            </a:endParaRPr>
          </a:p>
        </p:txBody>
      </p:sp>
      <p:sp>
        <p:nvSpPr>
          <p:cNvPr id="56" name="Freeform: Shape 55">
            <a:extLst>
              <a:ext uri="{FF2B5EF4-FFF2-40B4-BE49-F238E27FC236}">
                <a16:creationId xmlns:a16="http://schemas.microsoft.com/office/drawing/2014/main" id="{9712F179-7824-4F6E-B25A-8A46D54EF479}"/>
              </a:ext>
            </a:extLst>
          </p:cNvPr>
          <p:cNvSpPr/>
          <p:nvPr/>
        </p:nvSpPr>
        <p:spPr>
          <a:xfrm>
            <a:off x="6915291" y="3081540"/>
            <a:ext cx="4378352" cy="2679581"/>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69875AC-11E6-4335-A46F-1BE732A25005}"/>
              </a:ext>
            </a:extLst>
          </p:cNvPr>
          <p:cNvSpPr txBox="1"/>
          <p:nvPr/>
        </p:nvSpPr>
        <p:spPr>
          <a:xfrm>
            <a:off x="7247235" y="3241895"/>
            <a:ext cx="3838530" cy="2308324"/>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algn="l"/>
            <a:r>
              <a:rPr lang="en-US" sz="3600">
                <a:solidFill>
                  <a:srgbClr val="66545E"/>
                </a:solidFill>
              </a:rPr>
              <a:t>- Hình dáng</a:t>
            </a:r>
          </a:p>
          <a:p>
            <a:pPr algn="l"/>
            <a:r>
              <a:rPr lang="en-US" sz="3600">
                <a:solidFill>
                  <a:srgbClr val="66545E"/>
                </a:solidFill>
              </a:rPr>
              <a:t>- Màu sắc</a:t>
            </a:r>
          </a:p>
          <a:p>
            <a:pPr algn="l"/>
            <a:r>
              <a:rPr lang="en-US" sz="3600">
                <a:solidFill>
                  <a:srgbClr val="66545E"/>
                </a:solidFill>
              </a:rPr>
              <a:t>- Chuyển động</a:t>
            </a:r>
          </a:p>
          <a:p>
            <a:pPr algn="l"/>
            <a:r>
              <a:rPr lang="en-US" sz="3600">
                <a:solidFill>
                  <a:srgbClr val="66545E"/>
                </a:solidFill>
              </a:rPr>
              <a:t>- Tiếng động</a:t>
            </a:r>
          </a:p>
        </p:txBody>
      </p:sp>
    </p:spTree>
    <p:extLst>
      <p:ext uri="{BB962C8B-B14F-4D97-AF65-F5344CB8AC3E}">
        <p14:creationId xmlns:p14="http://schemas.microsoft.com/office/powerpoint/2010/main" val="1175290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9">
                                            <p:txEl>
                                              <p:pRg st="0" end="0"/>
                                            </p:txEl>
                                          </p:spTgt>
                                        </p:tgtEl>
                                        <p:attrNameLst>
                                          <p:attrName>style.visibility</p:attrName>
                                        </p:attrNameLst>
                                      </p:cBhvr>
                                      <p:to>
                                        <p:strVal val="visible"/>
                                      </p:to>
                                    </p:set>
                                    <p:animEffect transition="in" filter="wipe(left)">
                                      <p:cBhvr>
                                        <p:cTn id="18" dur="500"/>
                                        <p:tgtEl>
                                          <p:spTgt spid="59">
                                            <p:txEl>
                                              <p:pRg st="0" end="0"/>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wipe(left)">
                                      <p:cBhvr>
                                        <p:cTn id="22" dur="500"/>
                                        <p:tgtEl>
                                          <p:spTgt spid="59">
                                            <p:txEl>
                                              <p:pRg st="1" end="1"/>
                                            </p:txEl>
                                          </p:spTgt>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9">
                                            <p:txEl>
                                              <p:pRg st="2" end="2"/>
                                            </p:txEl>
                                          </p:spTgt>
                                        </p:tgtEl>
                                        <p:attrNameLst>
                                          <p:attrName>style.visibility</p:attrName>
                                        </p:attrNameLst>
                                      </p:cBhvr>
                                      <p:to>
                                        <p:strVal val="visible"/>
                                      </p:to>
                                    </p:set>
                                    <p:animEffect transition="in" filter="wipe(left)">
                                      <p:cBhvr>
                                        <p:cTn id="26" dur="500"/>
                                        <p:tgtEl>
                                          <p:spTgt spid="59">
                                            <p:txEl>
                                              <p:pRg st="2" end="2"/>
                                            </p:txEl>
                                          </p:spTgt>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59">
                                            <p:txEl>
                                              <p:pRg st="3" end="3"/>
                                            </p:txEl>
                                          </p:spTgt>
                                        </p:tgtEl>
                                        <p:attrNameLst>
                                          <p:attrName>style.visibility</p:attrName>
                                        </p:attrNameLst>
                                      </p:cBhvr>
                                      <p:to>
                                        <p:strVal val="visible"/>
                                      </p:to>
                                    </p:set>
                                    <p:animEffect transition="in" filter="wipe(left)">
                                      <p:cBhvr>
                                        <p:cTn id="30" dur="500"/>
                                        <p:tgtEl>
                                          <p:spTgt spid="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pic>
        <p:nvPicPr>
          <p:cNvPr id="60" name="Picture 59">
            <a:extLst>
              <a:ext uri="{FF2B5EF4-FFF2-40B4-BE49-F238E27FC236}">
                <a16:creationId xmlns:a16="http://schemas.microsoft.com/office/drawing/2014/main" id="{07F1C407-466B-45F6-9198-15FC6BD013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17632">
            <a:off x="6917771" y="784463"/>
            <a:ext cx="1548860" cy="1376428"/>
          </a:xfrm>
          <a:prstGeom prst="rect">
            <a:avLst/>
          </a:prstGeom>
        </p:spPr>
      </p:pic>
      <p:sp>
        <p:nvSpPr>
          <p:cNvPr id="2" name="TextBox 1">
            <a:extLst>
              <a:ext uri="{FF2B5EF4-FFF2-40B4-BE49-F238E27FC236}">
                <a16:creationId xmlns:a16="http://schemas.microsoft.com/office/drawing/2014/main" id="{C8B6C192-22C7-4F45-8657-3A875A1B9DB0}"/>
              </a:ext>
            </a:extLst>
          </p:cNvPr>
          <p:cNvSpPr txBox="1"/>
          <p:nvPr/>
        </p:nvSpPr>
        <p:spPr>
          <a:xfrm rot="21163443">
            <a:off x="7064907" y="2126637"/>
            <a:ext cx="1633977"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Cây</a:t>
            </a:r>
            <a:r>
              <a:rPr lang="en-US"/>
              <a:t> </a:t>
            </a:r>
            <a:r>
              <a:rPr lang="en-US" sz="2700">
                <a:latin typeface="Times New Roman" panose="02020603050405020304" pitchFamily="18" charset="0"/>
                <a:cs typeface="Times New Roman" panose="02020603050405020304" pitchFamily="18" charset="0"/>
              </a:rPr>
              <a:t>sòi</a:t>
            </a:r>
          </a:p>
        </p:txBody>
      </p:sp>
      <p:sp>
        <p:nvSpPr>
          <p:cNvPr id="61" name="TextBox 60">
            <a:extLst>
              <a:ext uri="{FF2B5EF4-FFF2-40B4-BE49-F238E27FC236}">
                <a16:creationId xmlns:a16="http://schemas.microsoft.com/office/drawing/2014/main" id="{D89895D3-06DA-4C38-A3E9-404C01BF3E91}"/>
              </a:ext>
            </a:extLst>
          </p:cNvPr>
          <p:cNvSpPr txBox="1"/>
          <p:nvPr/>
        </p:nvSpPr>
        <p:spPr>
          <a:xfrm>
            <a:off x="10227391" y="1453415"/>
            <a:ext cx="1361062" cy="507831"/>
          </a:xfrm>
          <a:prstGeom prst="rect">
            <a:avLst/>
          </a:prstGeom>
          <a:noFill/>
        </p:spPr>
        <p:txBody>
          <a:bodyPr wrap="square" rtlCol="0">
            <a:spAutoFit/>
          </a:bodyPr>
          <a:lstStyle/>
          <a:p>
            <a:pPr algn="ctr"/>
            <a:r>
              <a:rPr lang="en-US" sz="2700" b="1">
                <a:solidFill>
                  <a:srgbClr val="C00000"/>
                </a:solidFill>
                <a:latin typeface="Times New Roman" panose="02020603050405020304" pitchFamily="18" charset="0"/>
                <a:cs typeface="Times New Roman" panose="02020603050405020304" pitchFamily="18" charset="0"/>
              </a:rPr>
              <a:t>Cao lớn</a:t>
            </a:r>
          </a:p>
        </p:txBody>
      </p:sp>
      <p:cxnSp>
        <p:nvCxnSpPr>
          <p:cNvPr id="17" name="Connector: Curved 16">
            <a:extLst>
              <a:ext uri="{FF2B5EF4-FFF2-40B4-BE49-F238E27FC236}">
                <a16:creationId xmlns:a16="http://schemas.microsoft.com/office/drawing/2014/main" id="{784B12C9-77EE-49F0-83A1-9C977A2F2149}"/>
              </a:ext>
            </a:extLst>
          </p:cNvPr>
          <p:cNvCxnSpPr>
            <a:cxnSpLocks/>
            <a:stCxn id="60" idx="3"/>
            <a:endCxn id="61" idx="1"/>
          </p:cNvCxnSpPr>
          <p:nvPr/>
        </p:nvCxnSpPr>
        <p:spPr>
          <a:xfrm>
            <a:off x="8461846" y="1386717"/>
            <a:ext cx="1765545" cy="320614"/>
          </a:xfrm>
          <a:prstGeom prst="curvedConnector3">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72C3023-62E0-4CD8-B41C-F06C3A844B2A}"/>
              </a:ext>
            </a:extLst>
          </p:cNvPr>
          <p:cNvCxnSpPr/>
          <p:nvPr/>
        </p:nvCxnSpPr>
        <p:spPr>
          <a:xfrm>
            <a:off x="5002224" y="965472"/>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B4010F2A-9F8B-4CDB-8019-6981716C496A}"/>
              </a:ext>
            </a:extLst>
          </p:cNvPr>
          <p:cNvSpPr txBox="1"/>
          <p:nvPr/>
        </p:nvSpPr>
        <p:spPr>
          <a:xfrm rot="766770">
            <a:off x="8591497" y="1018880"/>
            <a:ext cx="1633977" cy="461665"/>
          </a:xfrm>
          <a:prstGeom prst="rect">
            <a:avLst/>
          </a:prstGeom>
          <a:noFill/>
        </p:spPr>
        <p:txBody>
          <a:bodyPr wrap="square" rtlCol="0">
            <a:spAutoFit/>
          </a:bodyPr>
          <a:lstStyle/>
          <a:p>
            <a:pPr algn="ctr"/>
            <a:r>
              <a:rPr lang="en-US" sz="2400">
                <a:solidFill>
                  <a:srgbClr val="C00000"/>
                </a:solidFill>
                <a:latin typeface="Times New Roman" panose="02020603050405020304" pitchFamily="18" charset="0"/>
                <a:cs typeface="Times New Roman" panose="02020603050405020304" pitchFamily="18" charset="0"/>
              </a:rPr>
              <a:t>Hình dáng</a:t>
            </a:r>
          </a:p>
        </p:txBody>
      </p:sp>
      <p:cxnSp>
        <p:nvCxnSpPr>
          <p:cNvPr id="92" name="Straight Connector 91">
            <a:extLst>
              <a:ext uri="{FF2B5EF4-FFF2-40B4-BE49-F238E27FC236}">
                <a16:creationId xmlns:a16="http://schemas.microsoft.com/office/drawing/2014/main" id="{D272FA1F-2C72-43FD-91BA-1EE842444786}"/>
              </a:ext>
            </a:extLst>
          </p:cNvPr>
          <p:cNvCxnSpPr/>
          <p:nvPr/>
        </p:nvCxnSpPr>
        <p:spPr>
          <a:xfrm>
            <a:off x="797639" y="1386717"/>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99" name="TextBox 98">
            <a:extLst>
              <a:ext uri="{FF2B5EF4-FFF2-40B4-BE49-F238E27FC236}">
                <a16:creationId xmlns:a16="http://schemas.microsoft.com/office/drawing/2014/main" id="{FAB4C6A8-C58C-4267-BDEE-973FB928C39E}"/>
              </a:ext>
            </a:extLst>
          </p:cNvPr>
          <p:cNvSpPr txBox="1"/>
          <p:nvPr/>
        </p:nvSpPr>
        <p:spPr>
          <a:xfrm>
            <a:off x="10069477" y="3078176"/>
            <a:ext cx="1361062" cy="923330"/>
          </a:xfrm>
          <a:prstGeom prst="rect">
            <a:avLst/>
          </a:prstGeom>
          <a:noFill/>
        </p:spPr>
        <p:txBody>
          <a:bodyPr wrap="square" rtlCol="0">
            <a:spAutoFit/>
          </a:bodyPr>
          <a:lstStyle/>
          <a:p>
            <a:pPr algn="ctr"/>
            <a:r>
              <a:rPr lang="en-US" sz="2700" b="1">
                <a:solidFill>
                  <a:schemeClr val="accent2">
                    <a:lumMod val="75000"/>
                  </a:schemeClr>
                </a:solidFill>
                <a:latin typeface="Times New Roman" panose="02020603050405020304" pitchFamily="18" charset="0"/>
                <a:cs typeface="Times New Roman" panose="02020603050405020304" pitchFamily="18" charset="0"/>
              </a:rPr>
              <a:t>Lá: đỏ chói lọi</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60" idx="3"/>
            <a:endCxn id="99" idx="1"/>
          </p:cNvCxnSpPr>
          <p:nvPr/>
        </p:nvCxnSpPr>
        <p:spPr>
          <a:xfrm>
            <a:off x="8461846" y="1386717"/>
            <a:ext cx="1607631" cy="2153124"/>
          </a:xfrm>
          <a:prstGeom prst="curvedConnector3">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p:nvPr/>
        </p:nvCxnSpPr>
        <p:spPr>
          <a:xfrm>
            <a:off x="5076212" y="1818609"/>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9328514" y="2265080"/>
            <a:ext cx="1363705" cy="461665"/>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Màu sắc</a:t>
            </a:r>
          </a:p>
        </p:txBody>
      </p:sp>
      <p:cxnSp>
        <p:nvCxnSpPr>
          <p:cNvPr id="103" name="Straight Connector 102">
            <a:extLst>
              <a:ext uri="{FF2B5EF4-FFF2-40B4-BE49-F238E27FC236}">
                <a16:creationId xmlns:a16="http://schemas.microsoft.com/office/drawing/2014/main" id="{EB34720B-7C56-4A82-AE14-507C4B1A2555}"/>
              </a:ext>
            </a:extLst>
          </p:cNvPr>
          <p:cNvCxnSpPr>
            <a:cxnSpLocks/>
          </p:cNvCxnSpPr>
          <p:nvPr/>
        </p:nvCxnSpPr>
        <p:spPr>
          <a:xfrm>
            <a:off x="797639" y="2207506"/>
            <a:ext cx="966993" cy="4438"/>
          </a:xfrm>
          <a:prstGeom prst="line">
            <a:avLst/>
          </a:prstGeom>
          <a:ln w="38100"/>
        </p:spPr>
        <p:style>
          <a:lnRef idx="1">
            <a:schemeClr val="dk1"/>
          </a:lnRef>
          <a:fillRef idx="0">
            <a:schemeClr val="dk1"/>
          </a:fillRef>
          <a:effectRef idx="0">
            <a:schemeClr val="dk1"/>
          </a:effectRef>
          <a:fontRef idx="minor">
            <a:schemeClr val="tx1"/>
          </a:fontRef>
        </p:style>
      </p:cxn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3771317" cy="923330"/>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Lá: rập rình lay động như những đốm lửa đỏ</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149997" y="3557656"/>
            <a:ext cx="2689290" cy="838825"/>
          </a:xfrm>
          <a:prstGeom prst="curvedConnector4">
            <a:avLst>
              <a:gd name="adj1" fmla="val 41379"/>
              <a:gd name="adj2" fmla="val 127252"/>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1220753" y="3490183"/>
            <a:ext cx="4067016"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318076" y="3558053"/>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Chuyển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768288" y="3888356"/>
            <a:ext cx="59575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659AE8F1-8A9E-42D2-B06A-62DD02031D59}"/>
              </a:ext>
            </a:extLst>
          </p:cNvPr>
          <p:cNvCxnSpPr>
            <a:cxnSpLocks/>
          </p:cNvCxnSpPr>
          <p:nvPr/>
        </p:nvCxnSpPr>
        <p:spPr>
          <a:xfrm>
            <a:off x="2837493" y="3888356"/>
            <a:ext cx="1140949"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94702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left)">
                                      <p:cBhvr>
                                        <p:cTn id="20" dur="500"/>
                                        <p:tgtEl>
                                          <p:spTgt spid="9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animEffect transition="in" filter="wipe(left)">
                                      <p:cBhvr>
                                        <p:cTn id="29" dur="500"/>
                                        <p:tgtEl>
                                          <p:spTgt spid="10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2"/>
                                        </p:tgtEl>
                                        <p:attrNameLst>
                                          <p:attrName>style.visibility</p:attrName>
                                        </p:attrNameLst>
                                      </p:cBhvr>
                                      <p:to>
                                        <p:strVal val="visible"/>
                                      </p:to>
                                    </p:set>
                                    <p:animEffect transition="in" filter="fade">
                                      <p:cBhvr>
                                        <p:cTn id="33" dur="500"/>
                                        <p:tgtEl>
                                          <p:spTgt spid="10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wipe(left)">
                                      <p:cBhvr>
                                        <p:cTn id="38" dur="500"/>
                                        <p:tgtEl>
                                          <p:spTgt spid="101"/>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wipe(left)">
                                      <p:cBhvr>
                                        <p:cTn id="42" dur="500"/>
                                        <p:tgtEl>
                                          <p:spTgt spid="103"/>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wipe(left)">
                                      <p:cBhvr>
                                        <p:cTn id="46" dur="500"/>
                                        <p:tgtEl>
                                          <p:spTgt spid="9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wipe(left)">
                                      <p:cBhvr>
                                        <p:cTn id="51" dur="500"/>
                                        <p:tgtEl>
                                          <p:spTgt spid="10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6"/>
                                        </p:tgtEl>
                                        <p:attrNameLst>
                                          <p:attrName>style.visibility</p:attrName>
                                        </p:attrNameLst>
                                      </p:cBhvr>
                                      <p:to>
                                        <p:strVal val="visible"/>
                                      </p:to>
                                    </p:set>
                                    <p:animEffect transition="in" filter="wipe(left)">
                                      <p:cBhvr>
                                        <p:cTn id="60" dur="500"/>
                                        <p:tgtEl>
                                          <p:spTgt spid="106"/>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108"/>
                                        </p:tgtEl>
                                        <p:attrNameLst>
                                          <p:attrName>style.visibility</p:attrName>
                                        </p:attrNameLst>
                                      </p:cBhvr>
                                      <p:to>
                                        <p:strVal val="visible"/>
                                      </p:to>
                                    </p:set>
                                    <p:animEffect transition="in" filter="wipe(left)">
                                      <p:cBhvr>
                                        <p:cTn id="64" dur="500"/>
                                        <p:tgtEl>
                                          <p:spTgt spid="108"/>
                                        </p:tgtEl>
                                      </p:cBhvr>
                                    </p:animEffect>
                                  </p:childTnLst>
                                </p:cTn>
                              </p:par>
                            </p:childTnLst>
                          </p:cTn>
                        </p:par>
                        <p:par>
                          <p:cTn id="65" fill="hold">
                            <p:stCondLst>
                              <p:cond delay="1000"/>
                            </p:stCondLst>
                            <p:childTnLst>
                              <p:par>
                                <p:cTn id="66" presetID="22" presetClass="entr" presetSubtype="8" fill="hold" nodeType="after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left)">
                                      <p:cBhvr>
                                        <p:cTn id="68" dur="500"/>
                                        <p:tgtEl>
                                          <p:spTgt spid="109"/>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wipe(left)">
                                      <p:cBhvr>
                                        <p:cTn id="7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91" grpId="0"/>
      <p:bldP spid="99" grpId="0"/>
      <p:bldP spid="102" grpId="0"/>
      <p:bldP spid="104" grpId="0"/>
      <p:bldP spid="10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2" name="TextBox 1">
            <a:extLst>
              <a:ext uri="{FF2B5EF4-FFF2-40B4-BE49-F238E27FC236}">
                <a16:creationId xmlns:a16="http://schemas.microsoft.com/office/drawing/2014/main" id="{C8B6C192-22C7-4F45-8657-3A875A1B9DB0}"/>
              </a:ext>
            </a:extLst>
          </p:cNvPr>
          <p:cNvSpPr txBox="1"/>
          <p:nvPr/>
        </p:nvSpPr>
        <p:spPr>
          <a:xfrm rot="20753694">
            <a:off x="6595969" y="2129489"/>
            <a:ext cx="2527168"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Cây</a:t>
            </a:r>
            <a:r>
              <a:rPr lang="en-US"/>
              <a:t> </a:t>
            </a:r>
            <a:r>
              <a:rPr lang="en-US" sz="2700">
                <a:latin typeface="Times New Roman" panose="02020603050405020304" pitchFamily="18" charset="0"/>
                <a:cs typeface="Times New Roman" panose="02020603050405020304" pitchFamily="18" charset="0"/>
              </a:rPr>
              <a:t>cơm nguội</a:t>
            </a:r>
          </a:p>
        </p:txBody>
      </p:sp>
      <p:sp>
        <p:nvSpPr>
          <p:cNvPr id="99" name="TextBox 98">
            <a:extLst>
              <a:ext uri="{FF2B5EF4-FFF2-40B4-BE49-F238E27FC236}">
                <a16:creationId xmlns:a16="http://schemas.microsoft.com/office/drawing/2014/main" id="{FAB4C6A8-C58C-4267-BDEE-973FB928C39E}"/>
              </a:ext>
            </a:extLst>
          </p:cNvPr>
          <p:cNvSpPr txBox="1"/>
          <p:nvPr/>
        </p:nvSpPr>
        <p:spPr>
          <a:xfrm>
            <a:off x="9731541" y="1251480"/>
            <a:ext cx="1890548" cy="923330"/>
          </a:xfrm>
          <a:prstGeom prst="rect">
            <a:avLst/>
          </a:prstGeom>
          <a:noFill/>
        </p:spPr>
        <p:txBody>
          <a:bodyPr wrap="square" rtlCol="0">
            <a:spAutoFit/>
          </a:bodyPr>
          <a:lstStyle/>
          <a:p>
            <a:pPr algn="ctr"/>
            <a:r>
              <a:rPr lang="en-US" sz="2700" b="1">
                <a:solidFill>
                  <a:schemeClr val="accent2">
                    <a:lumMod val="75000"/>
                  </a:schemeClr>
                </a:solidFill>
                <a:latin typeface="Times New Roman" panose="02020603050405020304" pitchFamily="18" charset="0"/>
                <a:cs typeface="Times New Roman" panose="02020603050405020304" pitchFamily="18" charset="0"/>
              </a:rPr>
              <a:t>Lá: vàng rực rỡ</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110" idx="3"/>
            <a:endCxn id="99" idx="1"/>
          </p:cNvCxnSpPr>
          <p:nvPr/>
        </p:nvCxnSpPr>
        <p:spPr>
          <a:xfrm>
            <a:off x="8231107" y="1230436"/>
            <a:ext cx="1500434" cy="482709"/>
          </a:xfrm>
          <a:prstGeom prst="curvedConnector3">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a:cxnSpLocks/>
          </p:cNvCxnSpPr>
          <p:nvPr/>
        </p:nvCxnSpPr>
        <p:spPr>
          <a:xfrm>
            <a:off x="3925191" y="2229399"/>
            <a:ext cx="1451676"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8471569" y="819724"/>
            <a:ext cx="1363705" cy="461665"/>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Màu sắc</a:t>
            </a:r>
          </a:p>
        </p:txBody>
      </p: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4330708" cy="923330"/>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Lá: rập rình lay động như những đốm lửa vàng</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152307" y="3552587"/>
            <a:ext cx="2692048" cy="846204"/>
          </a:xfrm>
          <a:prstGeom prst="curvedConnector4">
            <a:avLst>
              <a:gd name="adj1" fmla="val 41283"/>
              <a:gd name="adj2" fmla="val 127015"/>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1220753" y="3490183"/>
            <a:ext cx="4067016"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318076" y="3558053"/>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Chuyển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768288" y="3888356"/>
            <a:ext cx="2006996" cy="0"/>
          </a:xfrm>
          <a:prstGeom prst="line">
            <a:avLst/>
          </a:prstGeom>
          <a:ln w="38100"/>
        </p:spPr>
        <p:style>
          <a:lnRef idx="1">
            <a:schemeClr val="dk1"/>
          </a:lnRef>
          <a:fillRef idx="0">
            <a:schemeClr val="dk1"/>
          </a:fillRef>
          <a:effectRef idx="0">
            <a:schemeClr val="dk1"/>
          </a:effectRef>
          <a:fontRef idx="minor">
            <a:schemeClr val="tx1"/>
          </a:fontRef>
        </p:style>
      </p:cxnSp>
      <p:pic>
        <p:nvPicPr>
          <p:cNvPr id="110" name="Picture 109">
            <a:extLst>
              <a:ext uri="{FF2B5EF4-FFF2-40B4-BE49-F238E27FC236}">
                <a16:creationId xmlns:a16="http://schemas.microsoft.com/office/drawing/2014/main" id="{AFE80449-5F31-4A3B-B762-67A05B4F223E}"/>
              </a:ext>
            </a:extLst>
          </p:cNvPr>
          <p:cNvPicPr>
            <a:picLocks noChangeAspect="1"/>
          </p:cNvPicPr>
          <p:nvPr/>
        </p:nvPicPr>
        <p:blipFill rotWithShape="1">
          <a:blip r:embed="rId5">
            <a:extLst>
              <a:ext uri="{28A0092B-C50C-407E-A947-70E740481C1C}">
                <a14:useLocalDpi xmlns:a14="http://schemas.microsoft.com/office/drawing/2010/main" val="0"/>
              </a:ext>
            </a:extLst>
          </a:blip>
          <a:srcRect b="17321"/>
          <a:stretch/>
        </p:blipFill>
        <p:spPr>
          <a:xfrm rot="20736489">
            <a:off x="6993309" y="606170"/>
            <a:ext cx="1257530" cy="1561094"/>
          </a:xfrm>
          <a:prstGeom prst="rect">
            <a:avLst/>
          </a:prstGeom>
        </p:spPr>
      </p:pic>
    </p:spTree>
    <p:extLst>
      <p:ext uri="{BB962C8B-B14F-4D97-AF65-F5344CB8AC3E}">
        <p14:creationId xmlns:p14="http://schemas.microsoft.com/office/powerpoint/2010/main" val="72425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left)">
                                      <p:cBhvr>
                                        <p:cTn id="16" dur="500"/>
                                        <p:tgtEl>
                                          <p:spTgt spid="10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wipe(left)">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wipe(left)">
                                      <p:cBhvr>
                                        <p:cTn id="25" dur="500"/>
                                        <p:tgtEl>
                                          <p:spTgt spid="10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Effect transition="in" filter="fade">
                                      <p:cBhvr>
                                        <p:cTn id="29" dur="500"/>
                                        <p:tgtEl>
                                          <p:spTgt spid="10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6"/>
                                        </p:tgtEl>
                                        <p:attrNameLst>
                                          <p:attrName>style.visibility</p:attrName>
                                        </p:attrNameLst>
                                      </p:cBhvr>
                                      <p:to>
                                        <p:strVal val="visible"/>
                                      </p:to>
                                    </p:set>
                                    <p:animEffect transition="in" filter="wipe(left)">
                                      <p:cBhvr>
                                        <p:cTn id="34" dur="500"/>
                                        <p:tgtEl>
                                          <p:spTgt spid="106"/>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wipe(left)">
                                      <p:cBhvr>
                                        <p:cTn id="38" dur="500"/>
                                        <p:tgtEl>
                                          <p:spTgt spid="10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left)">
                                      <p:cBhvr>
                                        <p:cTn id="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2" grpId="0"/>
      <p:bldP spid="104" grpId="0"/>
      <p:bldP spid="1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2" name="TextBox 1">
            <a:extLst>
              <a:ext uri="{FF2B5EF4-FFF2-40B4-BE49-F238E27FC236}">
                <a16:creationId xmlns:a16="http://schemas.microsoft.com/office/drawing/2014/main" id="{C8B6C192-22C7-4F45-8657-3A875A1B9DB0}"/>
              </a:ext>
            </a:extLst>
          </p:cNvPr>
          <p:cNvSpPr txBox="1"/>
          <p:nvPr/>
        </p:nvSpPr>
        <p:spPr>
          <a:xfrm rot="20753694">
            <a:off x="6595969" y="2129489"/>
            <a:ext cx="2527168"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Lạch nước</a:t>
            </a:r>
          </a:p>
        </p:txBody>
      </p:sp>
      <p:sp>
        <p:nvSpPr>
          <p:cNvPr id="99" name="TextBox 98">
            <a:extLst>
              <a:ext uri="{FF2B5EF4-FFF2-40B4-BE49-F238E27FC236}">
                <a16:creationId xmlns:a16="http://schemas.microsoft.com/office/drawing/2014/main" id="{FAB4C6A8-C58C-4267-BDEE-973FB928C39E}"/>
              </a:ext>
            </a:extLst>
          </p:cNvPr>
          <p:cNvSpPr txBox="1"/>
          <p:nvPr/>
        </p:nvSpPr>
        <p:spPr>
          <a:xfrm>
            <a:off x="8356950" y="2517964"/>
            <a:ext cx="3402407" cy="1338828"/>
          </a:xfrm>
          <a:prstGeom prst="rect">
            <a:avLst/>
          </a:prstGeom>
          <a:noFill/>
        </p:spPr>
        <p:txBody>
          <a:bodyPr wrap="square" rtlCol="0">
            <a:spAutoFit/>
          </a:bodyPr>
          <a:lstStyle/>
          <a:p>
            <a:pPr algn="ctr"/>
            <a:r>
              <a:rPr lang="vi-VN" sz="2700" b="1">
                <a:solidFill>
                  <a:schemeClr val="accent2">
                    <a:lumMod val="75000"/>
                  </a:schemeClr>
                </a:solidFill>
                <a:latin typeface="Times New Roman" panose="02020603050405020304" pitchFamily="18" charset="0"/>
                <a:cs typeface="Times New Roman" panose="02020603050405020304" pitchFamily="18" charset="0"/>
              </a:rPr>
              <a:t>trườn lên mấy tảng đá, luồn dưới mấy gốc cây ẩm mục</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91" idx="3"/>
            <a:endCxn id="99" idx="0"/>
          </p:cNvCxnSpPr>
          <p:nvPr/>
        </p:nvCxnSpPr>
        <p:spPr>
          <a:xfrm>
            <a:off x="8525249" y="1373510"/>
            <a:ext cx="1532905" cy="1144454"/>
          </a:xfrm>
          <a:prstGeom prst="curvedConnector2">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a:cxnSpLocks/>
          </p:cNvCxnSpPr>
          <p:nvPr/>
        </p:nvCxnSpPr>
        <p:spPr>
          <a:xfrm>
            <a:off x="768288" y="5494280"/>
            <a:ext cx="4012259"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9366930" y="1267329"/>
            <a:ext cx="1734708" cy="830997"/>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Chuyển động</a:t>
            </a:r>
          </a:p>
        </p:txBody>
      </p: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3402407" cy="507831"/>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Róc rách (nước chảy)</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256182" y="3448712"/>
            <a:ext cx="2484299" cy="846204"/>
          </a:xfrm>
          <a:prstGeom prst="curvedConnector4">
            <a:avLst>
              <a:gd name="adj1" fmla="val 44736"/>
              <a:gd name="adj2" fmla="val 127015"/>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785657" y="5897440"/>
            <a:ext cx="4191248"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096343" y="3905827"/>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Tiếng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2921941" y="5072004"/>
            <a:ext cx="1120670" cy="0"/>
          </a:xfrm>
          <a:prstGeom prst="line">
            <a:avLst/>
          </a:prstGeom>
          <a:ln w="38100"/>
        </p:spPr>
        <p:style>
          <a:lnRef idx="1">
            <a:schemeClr val="dk1"/>
          </a:lnRef>
          <a:fillRef idx="0">
            <a:schemeClr val="dk1"/>
          </a:fillRef>
          <a:effectRef idx="0">
            <a:schemeClr val="dk1"/>
          </a:effectRef>
          <a:fontRef idx="minor">
            <a:schemeClr val="tx1"/>
          </a:fontRef>
        </p:style>
      </p:cxnSp>
      <p:pic>
        <p:nvPicPr>
          <p:cNvPr id="91" name="Picture 90">
            <a:extLst>
              <a:ext uri="{FF2B5EF4-FFF2-40B4-BE49-F238E27FC236}">
                <a16:creationId xmlns:a16="http://schemas.microsoft.com/office/drawing/2014/main" id="{2F080941-1B86-4464-BC6D-D501420574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73461">
            <a:off x="6763902" y="990594"/>
            <a:ext cx="1787049" cy="1191366"/>
          </a:xfrm>
          <a:prstGeom prst="rect">
            <a:avLst/>
          </a:prstGeom>
        </p:spPr>
      </p:pic>
    </p:spTree>
    <p:extLst>
      <p:ext uri="{BB962C8B-B14F-4D97-AF65-F5344CB8AC3E}">
        <p14:creationId xmlns:p14="http://schemas.microsoft.com/office/powerpoint/2010/main" val="121794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left)">
                                      <p:cBhvr>
                                        <p:cTn id="16" dur="500"/>
                                        <p:tgtEl>
                                          <p:spTgt spid="101"/>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wipe(left)">
                                      <p:cBhvr>
                                        <p:cTn id="20" dur="500"/>
                                        <p:tgtEl>
                                          <p:spTgt spid="10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wipe(left)">
                                      <p:cBhvr>
                                        <p:cTn id="24" dur="500"/>
                                        <p:tgtEl>
                                          <p:spTgt spid="9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wipe(left)">
                                      <p:cBhvr>
                                        <p:cTn id="29" dur="500"/>
                                        <p:tgtEl>
                                          <p:spTgt spid="10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7"/>
                                        </p:tgtEl>
                                        <p:attrNameLst>
                                          <p:attrName>style.visibility</p:attrName>
                                        </p:attrNameLst>
                                      </p:cBhvr>
                                      <p:to>
                                        <p:strVal val="visible"/>
                                      </p:to>
                                    </p:set>
                                    <p:animEffect transition="in" filter="fade">
                                      <p:cBhvr>
                                        <p:cTn id="33" dur="500"/>
                                        <p:tgtEl>
                                          <p:spTgt spid="10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wipe(left)">
                                      <p:cBhvr>
                                        <p:cTn id="38" dur="500"/>
                                        <p:tgtEl>
                                          <p:spTgt spid="10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left)">
                                      <p:cBhvr>
                                        <p:cTn id="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2" grpId="0"/>
      <p:bldP spid="104" grpId="0"/>
      <p:bldP spid="10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aphicFrame>
        <p:nvGraphicFramePr>
          <p:cNvPr id="45" name="Group 64">
            <a:extLst>
              <a:ext uri="{FF2B5EF4-FFF2-40B4-BE49-F238E27FC236}">
                <a16:creationId xmlns:a16="http://schemas.microsoft.com/office/drawing/2014/main" id="{C8731DE9-9929-4EE3-AA28-8906CBAAE39C}"/>
              </a:ext>
            </a:extLst>
          </p:cNvPr>
          <p:cNvGraphicFramePr>
            <a:graphicFrameLocks noGrp="1"/>
          </p:cNvGraphicFramePr>
          <p:nvPr>
            <p:extLst>
              <p:ext uri="{D42A27DB-BD31-4B8C-83A1-F6EECF244321}">
                <p14:modId xmlns:p14="http://schemas.microsoft.com/office/powerpoint/2010/main" val="344283540"/>
              </p:ext>
            </p:extLst>
          </p:nvPr>
        </p:nvGraphicFramePr>
        <p:xfrm>
          <a:off x="674836" y="1678993"/>
          <a:ext cx="10890239" cy="4693662"/>
        </p:xfrm>
        <a:graphic>
          <a:graphicData uri="http://schemas.openxmlformats.org/drawingml/2006/table">
            <a:tbl>
              <a:tblPr>
                <a:tableStyleId>{775DCB02-9BB8-47FD-8907-85C794F793BA}</a:tableStyleId>
              </a:tblPr>
              <a:tblGrid>
                <a:gridCol w="942095">
                  <a:extLst>
                    <a:ext uri="{9D8B030D-6E8A-4147-A177-3AD203B41FA5}">
                      <a16:colId xmlns:a16="http://schemas.microsoft.com/office/drawing/2014/main" val="20000"/>
                    </a:ext>
                  </a:extLst>
                </a:gridCol>
                <a:gridCol w="1677733">
                  <a:extLst>
                    <a:ext uri="{9D8B030D-6E8A-4147-A177-3AD203B41FA5}">
                      <a16:colId xmlns:a16="http://schemas.microsoft.com/office/drawing/2014/main" val="20001"/>
                    </a:ext>
                  </a:extLst>
                </a:gridCol>
                <a:gridCol w="1457558">
                  <a:extLst>
                    <a:ext uri="{9D8B030D-6E8A-4147-A177-3AD203B41FA5}">
                      <a16:colId xmlns:a16="http://schemas.microsoft.com/office/drawing/2014/main" val="20002"/>
                    </a:ext>
                  </a:extLst>
                </a:gridCol>
                <a:gridCol w="1539442">
                  <a:extLst>
                    <a:ext uri="{9D8B030D-6E8A-4147-A177-3AD203B41FA5}">
                      <a16:colId xmlns:a16="http://schemas.microsoft.com/office/drawing/2014/main" val="20003"/>
                    </a:ext>
                  </a:extLst>
                </a:gridCol>
                <a:gridCol w="3753044">
                  <a:extLst>
                    <a:ext uri="{9D8B030D-6E8A-4147-A177-3AD203B41FA5}">
                      <a16:colId xmlns:a16="http://schemas.microsoft.com/office/drawing/2014/main" val="20004"/>
                    </a:ext>
                  </a:extLst>
                </a:gridCol>
                <a:gridCol w="1520367">
                  <a:extLst>
                    <a:ext uri="{9D8B030D-6E8A-4147-A177-3AD203B41FA5}">
                      <a16:colId xmlns:a16="http://schemas.microsoft.com/office/drawing/2014/main" val="20005"/>
                    </a:ext>
                  </a:extLst>
                </a:gridCol>
              </a:tblGrid>
              <a:tr h="8142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Thứ</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tự</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Tên</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sự</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vật</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Hình</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dáng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Màu</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sắc</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Chuyển</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động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Tiếng</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động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extLst>
                  <a:ext uri="{0D108BD9-81ED-4DB2-BD59-A6C34878D82A}">
                    <a16:rowId xmlns:a16="http://schemas.microsoft.com/office/drawing/2014/main" val="10000"/>
                  </a:ext>
                </a:extLst>
              </a:tr>
              <a:tr h="10055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1</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a:solidFill>
                            <a:srgbClr val="43373E"/>
                          </a:solidFill>
                          <a:latin typeface="Times New Roman" panose="02020603050405020304" pitchFamily="18" charset="0"/>
                          <a:cs typeface="Times New Roman" panose="02020603050405020304" pitchFamily="18" charset="0"/>
                        </a:rPr>
                        <a:t>Cây sòi</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cao lớn</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lá: đỏ chói lọi</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á</a:t>
                      </a: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 rập rình lay động như những đốm lửa đỏ</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extLst>
                  <a:ext uri="{0D108BD9-81ED-4DB2-BD59-A6C34878D82A}">
                    <a16:rowId xmlns:a16="http://schemas.microsoft.com/office/drawing/2014/main" val="10001"/>
                  </a:ext>
                </a:extLst>
              </a:tr>
              <a:tr h="10457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rPr>
                        <a:t>2</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Cây cơm nguội</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lá: vàng rực rỡ</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á</a:t>
                      </a: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 </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rập rình lay động như những đốm lửa vàng</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extLst>
                  <a:ext uri="{0D108BD9-81ED-4DB2-BD59-A6C34878D82A}">
                    <a16:rowId xmlns:a16="http://schemas.microsoft.com/office/drawing/2014/main" val="10002"/>
                  </a:ext>
                </a:extLst>
              </a:tr>
              <a:tr h="13338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rPr>
                        <a:t>3</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Lạch nước</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trườn lên mấy tảng đá; luồn dưới mấy gốc cây </a:t>
                      </a:r>
                      <a:endPar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ẩm mục</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róc rách (chảy)</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extLst>
                  <a:ext uri="{0D108BD9-81ED-4DB2-BD59-A6C34878D82A}">
                    <a16:rowId xmlns:a16="http://schemas.microsoft.com/office/drawing/2014/main" val="10003"/>
                  </a:ext>
                </a:extLst>
              </a:tr>
            </a:tbl>
          </a:graphicData>
        </a:graphic>
      </p:graphicFrame>
      <p:sp>
        <p:nvSpPr>
          <p:cNvPr id="60" name="TextBox 59">
            <a:extLst>
              <a:ext uri="{FF2B5EF4-FFF2-40B4-BE49-F238E27FC236}">
                <a16:creationId xmlns:a16="http://schemas.microsoft.com/office/drawing/2014/main" id="{268543AC-8466-4F46-AC51-3BE497F451FC}"/>
              </a:ext>
            </a:extLst>
          </p:cNvPr>
          <p:cNvSpPr txBox="1"/>
          <p:nvPr/>
        </p:nvSpPr>
        <p:spPr>
          <a:xfrm>
            <a:off x="793169" y="543908"/>
            <a:ext cx="10705946" cy="954107"/>
          </a:xfrm>
          <a:prstGeom prst="rect">
            <a:avLst/>
          </a:prstGeom>
          <a:solidFill>
            <a:srgbClr val="F6E0B5"/>
          </a:solidFill>
        </p:spPr>
        <p:txBody>
          <a:bodyPr wrap="square" rtlCol="0">
            <a:spAutoFit/>
          </a:bodyPr>
          <a:lstStyle/>
          <a:p>
            <a:pPr indent="465138" algn="just"/>
            <a:r>
              <a:rPr lang="vi-VN" sz="2800" b="1">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Viết những điều em hình dung được về các sự vật trên theo lời miêu tả</a:t>
            </a:r>
            <a:r>
              <a:rPr lang="en-US" sz="2800" b="1">
                <a:latin typeface="Times New Roman" panose="02020603050405020304" pitchFamily="18" charset="0"/>
                <a:cs typeface="Times New Roman" panose="02020603050405020304" pitchFamily="18" charset="0"/>
              </a:rPr>
              <a:t>:</a:t>
            </a:r>
            <a:endParaRPr lang="vi-VN"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6305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43427"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43829"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44231"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44633"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Picture 54">
            <a:extLst>
              <a:ext uri="{FF2B5EF4-FFF2-40B4-BE49-F238E27FC236}">
                <a16:creationId xmlns:a16="http://schemas.microsoft.com/office/drawing/2014/main" id="{089F2336-8C50-49DC-8023-D4A1EFDDA025}"/>
              </a:ext>
            </a:extLst>
          </p:cNvPr>
          <p:cNvPicPr>
            <a:picLocks noChangeAspect="1"/>
          </p:cNvPicPr>
          <p:nvPr/>
        </p:nvPicPr>
        <p:blipFill>
          <a:blip r:embed="rId2">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81815"/>
            <a:ext cx="4718164" cy="6126297"/>
          </a:xfrm>
          <a:prstGeom prst="rect">
            <a:avLst/>
          </a:prstGeom>
        </p:spPr>
      </p:pic>
      <p:sp>
        <p:nvSpPr>
          <p:cNvPr id="46" name="TextBox 45">
            <a:extLst>
              <a:ext uri="{FF2B5EF4-FFF2-40B4-BE49-F238E27FC236}">
                <a16:creationId xmlns:a16="http://schemas.microsoft.com/office/drawing/2014/main" id="{4EF4A972-6300-4174-BA92-B289AB796C15}"/>
              </a:ext>
            </a:extLst>
          </p:cNvPr>
          <p:cNvSpPr txBox="1"/>
          <p:nvPr/>
        </p:nvSpPr>
        <p:spPr>
          <a:xfrm>
            <a:off x="6932772" y="1035569"/>
            <a:ext cx="4286605" cy="1384995"/>
          </a:xfrm>
          <a:prstGeom prst="rect">
            <a:avLst/>
          </a:prstGeom>
          <a:solidFill>
            <a:srgbClr val="F6E0B5">
              <a:alpha val="30000"/>
            </a:srgbClr>
          </a:solidFill>
        </p:spPr>
        <p:txBody>
          <a:bodyPr wrap="square" rtlCol="0">
            <a:spAutoFit/>
          </a:bodyPr>
          <a:lstStyle/>
          <a:p>
            <a:pPr indent="400050" algn="just"/>
            <a:r>
              <a:rPr lang="vi-VN" sz="2800">
                <a:latin typeface="Times New Roman" panose="02020603050405020304" pitchFamily="18" charset="0"/>
                <a:cs typeface="Times New Roman" panose="02020603050405020304" pitchFamily="18" charset="0"/>
              </a:rPr>
              <a:t>Để tả được hình dáng, màu sắc, chuyển động của cây sòi, cây cơm nguội</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9382EB7A-303D-42CE-87E6-62945AF3B4B1}"/>
              </a:ext>
            </a:extLst>
          </p:cNvPr>
          <p:cNvSpPr txBox="1"/>
          <p:nvPr/>
        </p:nvSpPr>
        <p:spPr>
          <a:xfrm>
            <a:off x="6914728" y="3385297"/>
            <a:ext cx="4411162" cy="954107"/>
          </a:xfrm>
          <a:prstGeom prst="rect">
            <a:avLst/>
          </a:prstGeom>
          <a:solidFill>
            <a:srgbClr val="F6E0B5">
              <a:alpha val="30000"/>
            </a:srgbClr>
          </a:solidFill>
        </p:spPr>
        <p:txBody>
          <a:bodyPr wrap="square" rtlCol="0">
            <a:spAutoFit/>
          </a:bodyPr>
          <a:lstStyle/>
          <a:p>
            <a:pPr indent="400050" algn="just"/>
            <a:r>
              <a:rPr lang="vi-VN" sz="2800">
                <a:latin typeface="Times New Roman" panose="02020603050405020304" pitchFamily="18" charset="0"/>
                <a:cs typeface="Times New Roman" panose="02020603050405020304" pitchFamily="18" charset="0"/>
              </a:rPr>
              <a:t>Để tả được</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chuyển động của lạch nước</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48" name="Rectangle: Diagonal Corners Rounded 47">
            <a:extLst>
              <a:ext uri="{FF2B5EF4-FFF2-40B4-BE49-F238E27FC236}">
                <a16:creationId xmlns:a16="http://schemas.microsoft.com/office/drawing/2014/main" id="{37668CB0-FC61-40C6-9B10-9BFA7B0C498C}"/>
              </a:ext>
            </a:extLst>
          </p:cNvPr>
          <p:cNvSpPr/>
          <p:nvPr/>
        </p:nvSpPr>
        <p:spPr>
          <a:xfrm>
            <a:off x="600689" y="1258158"/>
            <a:ext cx="4905363" cy="4115456"/>
          </a:xfrm>
          <a:prstGeom prst="round2DiagRect">
            <a:avLst>
              <a:gd name="adj1" fmla="val 50000"/>
              <a:gd name="adj2" fmla="val 946"/>
            </a:avLst>
          </a:prstGeom>
          <a:solidFill>
            <a:srgbClr val="F6E0B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68543AC-8466-4F46-AC51-3BE497F451FC}"/>
              </a:ext>
            </a:extLst>
          </p:cNvPr>
          <p:cNvSpPr txBox="1"/>
          <p:nvPr/>
        </p:nvSpPr>
        <p:spPr>
          <a:xfrm>
            <a:off x="788414" y="1932891"/>
            <a:ext cx="4456087" cy="2554545"/>
          </a:xfrm>
          <a:prstGeom prst="rect">
            <a:avLst/>
          </a:prstGeom>
          <a:noFill/>
        </p:spPr>
        <p:txBody>
          <a:bodyPr wrap="square" rtlCol="0">
            <a:spAutoFit/>
          </a:bodyPr>
          <a:lstStyle/>
          <a:p>
            <a:pPr indent="465138" algn="just"/>
            <a:r>
              <a:rPr lang="vi-VN" sz="3200" b="1">
                <a:latin typeface="Times New Roman" panose="02020603050405020304" pitchFamily="18" charset="0"/>
                <a:cs typeface="Times New Roman" panose="02020603050405020304" pitchFamily="18" charset="0"/>
              </a:rPr>
              <a:t>3. Qua những nét miêu tả trên, em thấy tác giả đã quan sát sự vật bằng những giác quan nào?</a:t>
            </a:r>
          </a:p>
        </p:txBody>
      </p:sp>
      <p:pic>
        <p:nvPicPr>
          <p:cNvPr id="3" name="Picture 2">
            <a:extLst>
              <a:ext uri="{FF2B5EF4-FFF2-40B4-BE49-F238E27FC236}">
                <a16:creationId xmlns:a16="http://schemas.microsoft.com/office/drawing/2014/main" id="{E1E7C737-AB12-4A47-9C3F-6B3487925A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4331368" y="236992"/>
            <a:ext cx="1174685" cy="1682910"/>
          </a:xfrm>
          <a:prstGeom prst="rect">
            <a:avLst/>
          </a:prstGeom>
          <a:effectLst>
            <a:outerShdw blurRad="76200" dir="18900000" sy="23000" kx="-1200000" algn="bl" rotWithShape="0">
              <a:prstClr val="black">
                <a:alpha val="20000"/>
              </a:prstClr>
            </a:outerShdw>
          </a:effectLst>
        </p:spPr>
      </p:pic>
      <p:pic>
        <p:nvPicPr>
          <p:cNvPr id="13" name="Picture 12">
            <a:extLst>
              <a:ext uri="{FF2B5EF4-FFF2-40B4-BE49-F238E27FC236}">
                <a16:creationId xmlns:a16="http://schemas.microsoft.com/office/drawing/2014/main" id="{C7E88A69-F20E-447F-869B-8303F50CE56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36006" y="4406146"/>
            <a:ext cx="3009299" cy="2107680"/>
          </a:xfrm>
          <a:prstGeom prst="rect">
            <a:avLst/>
          </a:prstGeom>
        </p:spPr>
      </p:pic>
      <p:sp>
        <p:nvSpPr>
          <p:cNvPr id="53" name="TextBox 52">
            <a:extLst>
              <a:ext uri="{FF2B5EF4-FFF2-40B4-BE49-F238E27FC236}">
                <a16:creationId xmlns:a16="http://schemas.microsoft.com/office/drawing/2014/main" id="{70D82F26-4BD7-4AE7-A120-7E2937488146}"/>
              </a:ext>
            </a:extLst>
          </p:cNvPr>
          <p:cNvSpPr txBox="1"/>
          <p:nvPr/>
        </p:nvSpPr>
        <p:spPr>
          <a:xfrm>
            <a:off x="6932772" y="2447784"/>
            <a:ext cx="4242474" cy="523220"/>
          </a:xfrm>
          <a:prstGeom prst="rect">
            <a:avLst/>
          </a:prstGeom>
          <a:noFill/>
        </p:spPr>
        <p:txBody>
          <a:bodyPr wrap="square" rtlCol="0">
            <a:spAutoFit/>
          </a:bodyPr>
          <a:lstStyle/>
          <a:p>
            <a:pPr indent="400050" algn="just"/>
            <a:r>
              <a:rPr lang="en-US" sz="2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Quan sát bằng mắt</a:t>
            </a:r>
            <a:endParaRPr lang="vi-VN" sz="2800" b="1">
              <a:solidFill>
                <a:srgbClr val="C00000"/>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D26CBE8D-4BC3-4BCD-B594-28C49F009AD0}"/>
              </a:ext>
            </a:extLst>
          </p:cNvPr>
          <p:cNvSpPr txBox="1"/>
          <p:nvPr/>
        </p:nvSpPr>
        <p:spPr>
          <a:xfrm>
            <a:off x="6935439" y="4402664"/>
            <a:ext cx="4179058" cy="954107"/>
          </a:xfrm>
          <a:prstGeom prst="rect">
            <a:avLst/>
          </a:prstGeom>
          <a:noFill/>
        </p:spPr>
        <p:txBody>
          <a:bodyPr wrap="square" rtlCol="0">
            <a:spAutoFit/>
          </a:bodyPr>
          <a:lstStyle/>
          <a:p>
            <a:pPr indent="400050" algn="just"/>
            <a:r>
              <a:rPr lang="en-US" sz="2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Quan sát bằng mắt, bằng tai</a:t>
            </a:r>
            <a:endParaRPr lang="vi-VN" sz="28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51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up)">
                                      <p:cBhvr>
                                        <p:cTn id="12" dur="500"/>
                                        <p:tgtEl>
                                          <p:spTgt spid="4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left)">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60" grpId="0"/>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B758A00-35CB-45BA-951C-327A1E85D469}"/>
              </a:ext>
            </a:extLst>
          </p:cNvPr>
          <p:cNvGrpSpPr/>
          <p:nvPr/>
        </p:nvGrpSpPr>
        <p:grpSpPr>
          <a:xfrm rot="21109319">
            <a:off x="835880" y="386338"/>
            <a:ext cx="4406794" cy="1894533"/>
            <a:chOff x="1258246" y="80571"/>
            <a:chExt cx="3898558" cy="1894533"/>
          </a:xfrm>
          <a:solidFill>
            <a:schemeClr val="accent6">
              <a:lumMod val="60000"/>
              <a:lumOff val="40000"/>
            </a:schemeClr>
          </a:solidFill>
        </p:grpSpPr>
        <p:sp>
          <p:nvSpPr>
            <p:cNvPr id="56" name="Freeform: Shape 55">
              <a:extLst>
                <a:ext uri="{FF2B5EF4-FFF2-40B4-BE49-F238E27FC236}">
                  <a16:creationId xmlns:a16="http://schemas.microsoft.com/office/drawing/2014/main" id="{0920C292-5796-4EB0-A9DE-5A526874A8E5}"/>
                </a:ext>
              </a:extLst>
            </p:cNvPr>
            <p:cNvSpPr/>
            <p:nvPr/>
          </p:nvSpPr>
          <p:spPr>
            <a:xfrm rot="3990233">
              <a:off x="2325663" y="-856038"/>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3990233" flipH="1" flipV="1">
              <a:off x="2325662" y="-986845"/>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8">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29" name="TextBox 28">
            <a:extLst>
              <a:ext uri="{FF2B5EF4-FFF2-40B4-BE49-F238E27FC236}">
                <a16:creationId xmlns:a16="http://schemas.microsoft.com/office/drawing/2014/main" id="{36503D50-038A-483F-A405-D5A2F90FA515}"/>
              </a:ext>
            </a:extLst>
          </p:cNvPr>
          <p:cNvSpPr txBox="1"/>
          <p:nvPr/>
        </p:nvSpPr>
        <p:spPr>
          <a:xfrm rot="21094127">
            <a:off x="1130152" y="808486"/>
            <a:ext cx="3816686" cy="1015663"/>
          </a:xfrm>
          <a:prstGeom prst="rect">
            <a:avLst/>
          </a:prstGeom>
          <a:noFill/>
        </p:spPr>
        <p:txBody>
          <a:bodyPr wrap="square" rtlCol="0">
            <a:spAutoFit/>
          </a:bodyPr>
          <a:lstStyle/>
          <a:p>
            <a:pPr algn="ctr"/>
            <a:r>
              <a:rPr lang="en-US" sz="6000" b="1" dirty="0" err="1">
                <a:latin typeface="UTM Bustamalaka" panose="02040603050506020204" pitchFamily="18" charset="0"/>
              </a:rPr>
              <a:t>Tôi</a:t>
            </a:r>
            <a:r>
              <a:rPr lang="en-US" sz="6000" b="1" dirty="0">
                <a:latin typeface="UTM Bustamalaka" panose="02040603050506020204" pitchFamily="18" charset="0"/>
              </a:rPr>
              <a:t> </a:t>
            </a:r>
            <a:r>
              <a:rPr lang="en-US" sz="6000" b="1" dirty="0" err="1">
                <a:latin typeface="UTM Bustamalaka" panose="02040603050506020204" pitchFamily="18" charset="0"/>
              </a:rPr>
              <a:t>là</a:t>
            </a:r>
            <a:r>
              <a:rPr lang="en-US" sz="6000" b="1" dirty="0">
                <a:latin typeface="UTM Bustamalaka" panose="02040603050506020204" pitchFamily="18" charset="0"/>
              </a:rPr>
              <a:t> ai?</a:t>
            </a:r>
          </a:p>
        </p:txBody>
      </p:sp>
      <p:sp>
        <p:nvSpPr>
          <p:cNvPr id="107" name="TextBox 106">
            <a:extLst>
              <a:ext uri="{FF2B5EF4-FFF2-40B4-BE49-F238E27FC236}">
                <a16:creationId xmlns:a16="http://schemas.microsoft.com/office/drawing/2014/main" id="{FE432EA0-ADCC-476E-8852-154D3FA1ADA0}"/>
              </a:ext>
            </a:extLst>
          </p:cNvPr>
          <p:cNvSpPr txBox="1"/>
          <p:nvPr/>
        </p:nvSpPr>
        <p:spPr>
          <a:xfrm rot="21094127">
            <a:off x="1271293" y="2472602"/>
            <a:ext cx="3754319" cy="2123658"/>
          </a:xfrm>
          <a:prstGeom prst="rect">
            <a:avLst/>
          </a:prstGeom>
          <a:noFill/>
        </p:spPr>
        <p:txBody>
          <a:bodyPr wrap="square" rtlCol="0">
            <a:spAutoFit/>
          </a:bodyPr>
          <a:lstStyle/>
          <a:p>
            <a:pPr algn="ctr"/>
            <a:r>
              <a:rPr lang="en-US" sz="6600" b="1">
                <a:solidFill>
                  <a:srgbClr val="C00000"/>
                </a:solidFill>
                <a:latin typeface="UTM Bustamalaka" panose="02040603050506020204" pitchFamily="18" charset="0"/>
              </a:rPr>
              <a:t>Khởi động</a:t>
            </a:r>
          </a:p>
        </p:txBody>
      </p:sp>
      <p:sp>
        <p:nvSpPr>
          <p:cNvPr id="30" name="TextBox 29">
            <a:extLst>
              <a:ext uri="{FF2B5EF4-FFF2-40B4-BE49-F238E27FC236}">
                <a16:creationId xmlns:a16="http://schemas.microsoft.com/office/drawing/2014/main" id="{273E4C3A-C892-45D4-A84E-79C0CE425BEE}"/>
              </a:ext>
            </a:extLst>
          </p:cNvPr>
          <p:cNvSpPr txBox="1"/>
          <p:nvPr/>
        </p:nvSpPr>
        <p:spPr>
          <a:xfrm>
            <a:off x="6852871" y="480364"/>
            <a:ext cx="4519658" cy="6093976"/>
          </a:xfrm>
          <a:prstGeom prst="rect">
            <a:avLst/>
          </a:prstGeom>
          <a:noFill/>
        </p:spPr>
        <p:txBody>
          <a:bodyPr wrap="square" rtlCol="0">
            <a:spAutoFit/>
          </a:bodyPr>
          <a:lstStyle/>
          <a:p>
            <a:pPr algn="ctr"/>
            <a:r>
              <a:rPr lang="en-US" sz="3000" b="1">
                <a:latin typeface="Times New Roman" panose="02020603050405020304" pitchFamily="18" charset="0"/>
                <a:cs typeface="Times New Roman" panose="02020603050405020304" pitchFamily="18" charset="0"/>
              </a:rPr>
              <a:t>Chủ đề: Động vật</a:t>
            </a:r>
          </a:p>
          <a:p>
            <a:r>
              <a:rPr lang="en-US" sz="3000" b="1">
                <a:latin typeface="Times New Roman" panose="02020603050405020304" pitchFamily="18" charset="0"/>
                <a:cs typeface="Times New Roman" panose="02020603050405020304" pitchFamily="18" charset="0"/>
              </a:rPr>
              <a:t>Cách chơi:</a:t>
            </a:r>
          </a:p>
          <a:p>
            <a:pPr algn="just"/>
            <a:r>
              <a:rPr lang="en-US" sz="3000">
                <a:latin typeface="Times New Roman" panose="02020603050405020304" pitchFamily="18" charset="0"/>
                <a:cs typeface="Times New Roman" panose="02020603050405020304" pitchFamily="18" charset="0"/>
              </a:rPr>
              <a:t>- Mỗi học sinh tự chọn một con vật mà mình thích.</a:t>
            </a:r>
          </a:p>
          <a:p>
            <a:pPr algn="just"/>
            <a:r>
              <a:rPr lang="en-US" sz="3000">
                <a:latin typeface="Times New Roman" panose="02020603050405020304" pitchFamily="18" charset="0"/>
                <a:cs typeface="Times New Roman" panose="02020603050405020304" pitchFamily="18" charset="0"/>
              </a:rPr>
              <a:t>-  Học sinh khi được gọi tên sẽ không được nói tên con vật của mình, mà chỉ được nói những </a:t>
            </a:r>
            <a:r>
              <a:rPr lang="en-US" sz="3000">
                <a:solidFill>
                  <a:srgbClr val="C00000"/>
                </a:solidFill>
                <a:latin typeface="Times New Roman" panose="02020603050405020304" pitchFamily="18" charset="0"/>
                <a:cs typeface="Times New Roman" panose="02020603050405020304" pitchFamily="18" charset="0"/>
              </a:rPr>
              <a:t>đặc điểm của con vật</a:t>
            </a:r>
            <a:r>
              <a:rPr lang="en-US" sz="3000">
                <a:latin typeface="Times New Roman" panose="02020603050405020304" pitchFamily="18" charset="0"/>
                <a:cs typeface="Times New Roman" panose="02020603050405020304" pitchFamily="18" charset="0"/>
              </a:rPr>
              <a:t> đó. Các bạn khác sẽ cũng đoán xem đó là con vật gì.</a:t>
            </a:r>
          </a:p>
          <a:p>
            <a:pPr algn="just"/>
            <a:r>
              <a:rPr lang="en-US" sz="3000">
                <a:latin typeface="Times New Roman" panose="02020603050405020304" pitchFamily="18" charset="0"/>
                <a:cs typeface="Times New Roman" panose="02020603050405020304" pitchFamily="18" charset="0"/>
              </a:rPr>
              <a:t>- Ai đoán đúng sẽ là người chơi tiếp theo.</a:t>
            </a:r>
          </a:p>
        </p:txBody>
      </p:sp>
    </p:spTree>
    <p:extLst>
      <p:ext uri="{BB962C8B-B14F-4D97-AF65-F5344CB8AC3E}">
        <p14:creationId xmlns:p14="http://schemas.microsoft.com/office/powerpoint/2010/main" val="1956179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750"/>
                                        <p:tgtEl>
                                          <p:spTgt spid="30">
                                            <p:txEl>
                                              <p:pRg st="0" end="0"/>
                                            </p:txEl>
                                          </p:spTgt>
                                        </p:tgtEl>
                                      </p:cBhvr>
                                    </p:animEffect>
                                    <p:anim calcmode="lin" valueType="num">
                                      <p:cBhvr>
                                        <p:cTn id="20"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fade">
                                      <p:cBhvr>
                                        <p:cTn id="25" dur="750"/>
                                        <p:tgtEl>
                                          <p:spTgt spid="30">
                                            <p:txEl>
                                              <p:pRg st="1" end="1"/>
                                            </p:txEl>
                                          </p:spTgt>
                                        </p:tgtEl>
                                      </p:cBhvr>
                                    </p:animEffect>
                                    <p:anim calcmode="lin" valueType="num">
                                      <p:cBhvr>
                                        <p:cTn id="26" dur="75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7" dur="75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750"/>
                                        <p:tgtEl>
                                          <p:spTgt spid="30">
                                            <p:txEl>
                                              <p:pRg st="2" end="2"/>
                                            </p:txEl>
                                          </p:spTgt>
                                        </p:tgtEl>
                                      </p:cBhvr>
                                    </p:animEffect>
                                    <p:anim calcmode="lin" valueType="num">
                                      <p:cBhvr>
                                        <p:cTn id="32" dur="75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33" dur="75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nodeType="after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fade">
                                      <p:cBhvr>
                                        <p:cTn id="37" dur="750"/>
                                        <p:tgtEl>
                                          <p:spTgt spid="30">
                                            <p:txEl>
                                              <p:pRg st="3" end="3"/>
                                            </p:txEl>
                                          </p:spTgt>
                                        </p:tgtEl>
                                      </p:cBhvr>
                                    </p:animEffect>
                                    <p:anim calcmode="lin" valueType="num">
                                      <p:cBhvr>
                                        <p:cTn id="38" dur="75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39" dur="75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0">
                                            <p:txEl>
                                              <p:pRg st="4" end="4"/>
                                            </p:txEl>
                                          </p:spTgt>
                                        </p:tgtEl>
                                        <p:attrNameLst>
                                          <p:attrName>style.visibility</p:attrName>
                                        </p:attrNameLst>
                                      </p:cBhvr>
                                      <p:to>
                                        <p:strVal val="visible"/>
                                      </p:to>
                                    </p:set>
                                    <p:animEffect transition="in" filter="fade">
                                      <p:cBhvr>
                                        <p:cTn id="43" dur="750"/>
                                        <p:tgtEl>
                                          <p:spTgt spid="30">
                                            <p:txEl>
                                              <p:pRg st="4" end="4"/>
                                            </p:txEl>
                                          </p:spTgt>
                                        </p:tgtEl>
                                      </p:cBhvr>
                                    </p:animEffect>
                                    <p:anim calcmode="lin" valueType="num">
                                      <p:cBhvr>
                                        <p:cTn id="44" dur="75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45" dur="75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43427"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43829"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44231"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44633"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Picture 54">
            <a:extLst>
              <a:ext uri="{FF2B5EF4-FFF2-40B4-BE49-F238E27FC236}">
                <a16:creationId xmlns:a16="http://schemas.microsoft.com/office/drawing/2014/main" id="{089F2336-8C50-49DC-8023-D4A1EFDDA025}"/>
              </a:ext>
            </a:extLst>
          </p:cNvPr>
          <p:cNvPicPr>
            <a:picLocks noChangeAspect="1"/>
          </p:cNvPicPr>
          <p:nvPr/>
        </p:nvPicPr>
        <p:blipFill>
          <a:blip r:embed="rId2">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81815"/>
            <a:ext cx="4718164" cy="6126297"/>
          </a:xfrm>
          <a:prstGeom prst="rect">
            <a:avLst/>
          </a:prstGeom>
        </p:spPr>
      </p:pic>
      <p:sp>
        <p:nvSpPr>
          <p:cNvPr id="48" name="Rectangle: Diagonal Corners Rounded 47">
            <a:extLst>
              <a:ext uri="{FF2B5EF4-FFF2-40B4-BE49-F238E27FC236}">
                <a16:creationId xmlns:a16="http://schemas.microsoft.com/office/drawing/2014/main" id="{37668CB0-FC61-40C6-9B10-9BFA7B0C498C}"/>
              </a:ext>
            </a:extLst>
          </p:cNvPr>
          <p:cNvSpPr/>
          <p:nvPr/>
        </p:nvSpPr>
        <p:spPr>
          <a:xfrm>
            <a:off x="600689" y="1258158"/>
            <a:ext cx="4905363" cy="4115456"/>
          </a:xfrm>
          <a:prstGeom prst="round2DiagRect">
            <a:avLst>
              <a:gd name="adj1" fmla="val 50000"/>
              <a:gd name="adj2" fmla="val 946"/>
            </a:avLst>
          </a:prstGeom>
          <a:solidFill>
            <a:srgbClr val="F6E0B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68543AC-8466-4F46-AC51-3BE497F451FC}"/>
              </a:ext>
            </a:extLst>
          </p:cNvPr>
          <p:cNvSpPr txBox="1"/>
          <p:nvPr/>
        </p:nvSpPr>
        <p:spPr>
          <a:xfrm>
            <a:off x="1077509" y="1932891"/>
            <a:ext cx="4185233" cy="2554545"/>
          </a:xfrm>
          <a:prstGeom prst="rect">
            <a:avLst/>
          </a:prstGeom>
          <a:noFill/>
        </p:spPr>
        <p:txBody>
          <a:bodyPr wrap="square" rtlCol="0">
            <a:spAutoFit/>
          </a:bodyPr>
          <a:lstStyle/>
          <a:p>
            <a:pPr indent="465138" algn="just"/>
            <a:r>
              <a:rPr lang="vi-VN" sz="4000" b="1">
                <a:latin typeface="Times New Roman" panose="02020603050405020304" pitchFamily="18" charset="0"/>
                <a:cs typeface="Times New Roman" panose="02020603050405020304" pitchFamily="18" charset="0"/>
              </a:rPr>
              <a:t>Muốn miêu tả sự vật một cách tinh tế, người viết phải làm gì?</a:t>
            </a:r>
          </a:p>
        </p:txBody>
      </p:sp>
      <p:pic>
        <p:nvPicPr>
          <p:cNvPr id="3" name="Picture 2">
            <a:extLst>
              <a:ext uri="{FF2B5EF4-FFF2-40B4-BE49-F238E27FC236}">
                <a16:creationId xmlns:a16="http://schemas.microsoft.com/office/drawing/2014/main" id="{E1E7C737-AB12-4A47-9C3F-6B3487925A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4331368" y="236992"/>
            <a:ext cx="1174685" cy="1682910"/>
          </a:xfrm>
          <a:prstGeom prst="rect">
            <a:avLst/>
          </a:prstGeom>
          <a:effectLst>
            <a:outerShdw blurRad="76200" dir="18900000" sy="23000" kx="-1200000" algn="bl" rotWithShape="0">
              <a:prstClr val="black">
                <a:alpha val="20000"/>
              </a:prstClr>
            </a:outerShdw>
          </a:effectLst>
        </p:spPr>
      </p:pic>
      <p:pic>
        <p:nvPicPr>
          <p:cNvPr id="13" name="Picture 12">
            <a:extLst>
              <a:ext uri="{FF2B5EF4-FFF2-40B4-BE49-F238E27FC236}">
                <a16:creationId xmlns:a16="http://schemas.microsoft.com/office/drawing/2014/main" id="{C7E88A69-F20E-447F-869B-8303F50CE56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36006" y="4406146"/>
            <a:ext cx="3009299" cy="2107680"/>
          </a:xfrm>
          <a:prstGeom prst="rect">
            <a:avLst/>
          </a:prstGeom>
        </p:spPr>
      </p:pic>
      <p:grpSp>
        <p:nvGrpSpPr>
          <p:cNvPr id="16" name="Group 15">
            <a:extLst>
              <a:ext uri="{FF2B5EF4-FFF2-40B4-BE49-F238E27FC236}">
                <a16:creationId xmlns:a16="http://schemas.microsoft.com/office/drawing/2014/main" id="{3242D217-DBEB-4BEA-99FB-3FC55A481967}"/>
              </a:ext>
            </a:extLst>
          </p:cNvPr>
          <p:cNvGrpSpPr/>
          <p:nvPr/>
        </p:nvGrpSpPr>
        <p:grpSpPr>
          <a:xfrm>
            <a:off x="7286971" y="1346547"/>
            <a:ext cx="3945661" cy="3714638"/>
            <a:chOff x="7286971" y="1346547"/>
            <a:chExt cx="3945661" cy="3714638"/>
          </a:xfrm>
        </p:grpSpPr>
        <p:grpSp>
          <p:nvGrpSpPr>
            <p:cNvPr id="15" name="Group 14">
              <a:extLst>
                <a:ext uri="{FF2B5EF4-FFF2-40B4-BE49-F238E27FC236}">
                  <a16:creationId xmlns:a16="http://schemas.microsoft.com/office/drawing/2014/main" id="{E18C82E2-CC14-4AAA-8CE7-A16F228536FA}"/>
                </a:ext>
              </a:extLst>
            </p:cNvPr>
            <p:cNvGrpSpPr/>
            <p:nvPr/>
          </p:nvGrpSpPr>
          <p:grpSpPr>
            <a:xfrm>
              <a:off x="7286971" y="1369337"/>
              <a:ext cx="197914" cy="3691848"/>
              <a:chOff x="7286970" y="1369337"/>
              <a:chExt cx="261157" cy="3691848"/>
            </a:xfrm>
            <a:solidFill>
              <a:srgbClr val="FFFFFB"/>
            </a:solidFill>
          </p:grpSpPr>
          <p:grpSp>
            <p:nvGrpSpPr>
              <p:cNvPr id="14" name="Group 13">
                <a:extLst>
                  <a:ext uri="{FF2B5EF4-FFF2-40B4-BE49-F238E27FC236}">
                    <a16:creationId xmlns:a16="http://schemas.microsoft.com/office/drawing/2014/main" id="{A1DFA48B-FA3D-4101-A991-28EAA5DC6F62}"/>
                  </a:ext>
                </a:extLst>
              </p:cNvPr>
              <p:cNvGrpSpPr/>
              <p:nvPr/>
            </p:nvGrpSpPr>
            <p:grpSpPr>
              <a:xfrm>
                <a:off x="7286970" y="1369337"/>
                <a:ext cx="249274" cy="1033438"/>
                <a:chOff x="7286970" y="1369337"/>
                <a:chExt cx="249274" cy="1033438"/>
              </a:xfrm>
              <a:grpFill/>
            </p:grpSpPr>
            <p:sp>
              <p:nvSpPr>
                <p:cNvPr id="5" name="Isosceles Triangle 4">
                  <a:extLst>
                    <a:ext uri="{FF2B5EF4-FFF2-40B4-BE49-F238E27FC236}">
                      <a16:creationId xmlns:a16="http://schemas.microsoft.com/office/drawing/2014/main" id="{04566DFF-EECA-4D6A-8596-18A870E2E4DD}"/>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0FEFA88B-9A15-4A74-9EB6-320443451B83}"/>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36FD860C-51C2-44F3-89B9-F6A0E8C8628A}"/>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E410F9C8-3ABC-4DE1-9328-541A356C4166}"/>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A211F2C4-E860-44EC-87C0-8F7543142709}"/>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a:extLst>
                    <a:ext uri="{FF2B5EF4-FFF2-40B4-BE49-F238E27FC236}">
                      <a16:creationId xmlns:a16="http://schemas.microsoft.com/office/drawing/2014/main" id="{A89ED854-F6F8-406A-8F67-C49D2A6508EC}"/>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1C914D10-216C-4B3B-B899-4B20B38F4DFF}"/>
                  </a:ext>
                </a:extLst>
              </p:cNvPr>
              <p:cNvGrpSpPr/>
              <p:nvPr/>
            </p:nvGrpSpPr>
            <p:grpSpPr>
              <a:xfrm>
                <a:off x="7297640" y="2932686"/>
                <a:ext cx="249274" cy="1293419"/>
                <a:chOff x="7286970" y="1369337"/>
                <a:chExt cx="249274" cy="1033438"/>
              </a:xfrm>
              <a:grpFill/>
            </p:grpSpPr>
            <p:sp>
              <p:nvSpPr>
                <p:cNvPr id="93" name="Isosceles Triangle 92">
                  <a:extLst>
                    <a:ext uri="{FF2B5EF4-FFF2-40B4-BE49-F238E27FC236}">
                      <a16:creationId xmlns:a16="http://schemas.microsoft.com/office/drawing/2014/main" id="{BFA34584-D2D1-4C8D-AF2D-C9DEDDFEFBE3}"/>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a:extLst>
                    <a:ext uri="{FF2B5EF4-FFF2-40B4-BE49-F238E27FC236}">
                      <a16:creationId xmlns:a16="http://schemas.microsoft.com/office/drawing/2014/main" id="{591F61D0-6D01-427B-A420-B207F890B8E4}"/>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a:extLst>
                    <a:ext uri="{FF2B5EF4-FFF2-40B4-BE49-F238E27FC236}">
                      <a16:creationId xmlns:a16="http://schemas.microsoft.com/office/drawing/2014/main" id="{1D90E6CA-5543-4306-A847-379233BDEB3B}"/>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a:extLst>
                    <a:ext uri="{FF2B5EF4-FFF2-40B4-BE49-F238E27FC236}">
                      <a16:creationId xmlns:a16="http://schemas.microsoft.com/office/drawing/2014/main" id="{E579D936-E7A8-476C-81CA-B15CF5F1BD60}"/>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C0F5DAB0-B5EE-4D56-81BE-A9EE7A02B524}"/>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Isosceles Triangle 102">
                  <a:extLst>
                    <a:ext uri="{FF2B5EF4-FFF2-40B4-BE49-F238E27FC236}">
                      <a16:creationId xmlns:a16="http://schemas.microsoft.com/office/drawing/2014/main" id="{2269138F-099C-4FA6-9B66-9E5E5825736A}"/>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E3EC408E-03F8-4179-9B28-73B651DB0E7F}"/>
                  </a:ext>
                </a:extLst>
              </p:cNvPr>
              <p:cNvGrpSpPr/>
              <p:nvPr/>
            </p:nvGrpSpPr>
            <p:grpSpPr>
              <a:xfrm>
                <a:off x="7298853" y="4254250"/>
                <a:ext cx="249274" cy="806935"/>
                <a:chOff x="7286970" y="1369337"/>
                <a:chExt cx="249274" cy="1033438"/>
              </a:xfrm>
              <a:grpFill/>
            </p:grpSpPr>
            <p:sp>
              <p:nvSpPr>
                <p:cNvPr id="105" name="Isosceles Triangle 104">
                  <a:extLst>
                    <a:ext uri="{FF2B5EF4-FFF2-40B4-BE49-F238E27FC236}">
                      <a16:creationId xmlns:a16="http://schemas.microsoft.com/office/drawing/2014/main" id="{3F2D680E-D146-4D70-85CD-30B12C233E34}"/>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a:extLst>
                    <a:ext uri="{FF2B5EF4-FFF2-40B4-BE49-F238E27FC236}">
                      <a16:creationId xmlns:a16="http://schemas.microsoft.com/office/drawing/2014/main" id="{41957AD9-D4AF-45F9-BC95-B3830783F97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a:extLst>
                    <a:ext uri="{FF2B5EF4-FFF2-40B4-BE49-F238E27FC236}">
                      <a16:creationId xmlns:a16="http://schemas.microsoft.com/office/drawing/2014/main" id="{F5006644-327D-47B0-9F1A-AA5BCDE3669C}"/>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Isosceles Triangle 107">
                  <a:extLst>
                    <a:ext uri="{FF2B5EF4-FFF2-40B4-BE49-F238E27FC236}">
                      <a16:creationId xmlns:a16="http://schemas.microsoft.com/office/drawing/2014/main" id="{C05820DE-2CED-449A-831F-8BE267C4354D}"/>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a:extLst>
                    <a:ext uri="{FF2B5EF4-FFF2-40B4-BE49-F238E27FC236}">
                      <a16:creationId xmlns:a16="http://schemas.microsoft.com/office/drawing/2014/main" id="{A64E2AC5-56C4-451A-979D-A8EE15A72902}"/>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a:extLst>
                    <a:ext uri="{FF2B5EF4-FFF2-40B4-BE49-F238E27FC236}">
                      <a16:creationId xmlns:a16="http://schemas.microsoft.com/office/drawing/2014/main" id="{C2E1D0F9-5CD0-447C-90E9-86D1F1A3FD2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D472FCF3-98CE-473C-B5F7-8189218A8E03}"/>
                </a:ext>
              </a:extLst>
            </p:cNvPr>
            <p:cNvGrpSpPr/>
            <p:nvPr/>
          </p:nvGrpSpPr>
          <p:grpSpPr>
            <a:xfrm rot="5400000">
              <a:off x="9462303" y="-276683"/>
              <a:ext cx="141498" cy="3387957"/>
              <a:chOff x="7286970" y="1369337"/>
              <a:chExt cx="261157" cy="3691848"/>
            </a:xfrm>
            <a:solidFill>
              <a:srgbClr val="FFFFFB"/>
            </a:solidFill>
          </p:grpSpPr>
          <p:grpSp>
            <p:nvGrpSpPr>
              <p:cNvPr id="112" name="Group 111">
                <a:extLst>
                  <a:ext uri="{FF2B5EF4-FFF2-40B4-BE49-F238E27FC236}">
                    <a16:creationId xmlns:a16="http://schemas.microsoft.com/office/drawing/2014/main" id="{339A7A10-F0DF-4C33-BFC8-92FF1D633CE0}"/>
                  </a:ext>
                </a:extLst>
              </p:cNvPr>
              <p:cNvGrpSpPr/>
              <p:nvPr/>
            </p:nvGrpSpPr>
            <p:grpSpPr>
              <a:xfrm>
                <a:off x="7286970" y="1369337"/>
                <a:ext cx="249274" cy="1033438"/>
                <a:chOff x="7286970" y="1369337"/>
                <a:chExt cx="249274" cy="1033438"/>
              </a:xfrm>
              <a:grpFill/>
            </p:grpSpPr>
            <p:sp>
              <p:nvSpPr>
                <p:cNvPr id="127" name="Isosceles Triangle 126">
                  <a:extLst>
                    <a:ext uri="{FF2B5EF4-FFF2-40B4-BE49-F238E27FC236}">
                      <a16:creationId xmlns:a16="http://schemas.microsoft.com/office/drawing/2014/main" id="{975300DB-08EC-4D62-9BF0-F8214DFFA3C8}"/>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a:extLst>
                    <a:ext uri="{FF2B5EF4-FFF2-40B4-BE49-F238E27FC236}">
                      <a16:creationId xmlns:a16="http://schemas.microsoft.com/office/drawing/2014/main" id="{309D0B97-FAE0-42FC-A1AD-A0329CCEAEE8}"/>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Isosceles Triangle 128">
                  <a:extLst>
                    <a:ext uri="{FF2B5EF4-FFF2-40B4-BE49-F238E27FC236}">
                      <a16:creationId xmlns:a16="http://schemas.microsoft.com/office/drawing/2014/main" id="{1016B23A-24F7-425C-B264-6CFD3F47DAE9}"/>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Isosceles Triangle 129">
                  <a:extLst>
                    <a:ext uri="{FF2B5EF4-FFF2-40B4-BE49-F238E27FC236}">
                      <a16:creationId xmlns:a16="http://schemas.microsoft.com/office/drawing/2014/main" id="{7A4996DF-D0E9-460C-BDD2-3281F150B21E}"/>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a:extLst>
                    <a:ext uri="{FF2B5EF4-FFF2-40B4-BE49-F238E27FC236}">
                      <a16:creationId xmlns:a16="http://schemas.microsoft.com/office/drawing/2014/main" id="{C70B6510-3F3B-4F56-9109-22B0BEE8E54C}"/>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a:extLst>
                    <a:ext uri="{FF2B5EF4-FFF2-40B4-BE49-F238E27FC236}">
                      <a16:creationId xmlns:a16="http://schemas.microsoft.com/office/drawing/2014/main" id="{9B7C8F89-EEA1-4567-8A4E-1225A30C1852}"/>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E6D1237D-BAC5-4124-9136-191BBB9B76BA}"/>
                  </a:ext>
                </a:extLst>
              </p:cNvPr>
              <p:cNvGrpSpPr/>
              <p:nvPr/>
            </p:nvGrpSpPr>
            <p:grpSpPr>
              <a:xfrm>
                <a:off x="7297640" y="2932686"/>
                <a:ext cx="249274" cy="1293419"/>
                <a:chOff x="7286970" y="1369337"/>
                <a:chExt cx="249274" cy="1033438"/>
              </a:xfrm>
              <a:grpFill/>
            </p:grpSpPr>
            <p:sp>
              <p:nvSpPr>
                <p:cNvPr id="121" name="Isosceles Triangle 120">
                  <a:extLst>
                    <a:ext uri="{FF2B5EF4-FFF2-40B4-BE49-F238E27FC236}">
                      <a16:creationId xmlns:a16="http://schemas.microsoft.com/office/drawing/2014/main" id="{285053E2-438C-48C9-82FC-F45E46A61DFD}"/>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a:extLst>
                    <a:ext uri="{FF2B5EF4-FFF2-40B4-BE49-F238E27FC236}">
                      <a16:creationId xmlns:a16="http://schemas.microsoft.com/office/drawing/2014/main" id="{F656E097-9866-4658-973A-636C15B0DCC6}"/>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Isosceles Triangle 122">
                  <a:extLst>
                    <a:ext uri="{FF2B5EF4-FFF2-40B4-BE49-F238E27FC236}">
                      <a16:creationId xmlns:a16="http://schemas.microsoft.com/office/drawing/2014/main" id="{BC184761-F775-4FB1-8661-3BB4C2C72A87}"/>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a:extLst>
                    <a:ext uri="{FF2B5EF4-FFF2-40B4-BE49-F238E27FC236}">
                      <a16:creationId xmlns:a16="http://schemas.microsoft.com/office/drawing/2014/main" id="{C68A3C06-6395-45C0-B4B9-8BD8244F24DB}"/>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D1A49531-94FD-40EF-953D-077A5B4CF8E6}"/>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Isosceles Triangle 125">
                  <a:extLst>
                    <a:ext uri="{FF2B5EF4-FFF2-40B4-BE49-F238E27FC236}">
                      <a16:creationId xmlns:a16="http://schemas.microsoft.com/office/drawing/2014/main" id="{CF48B9D7-E058-4A20-AA69-32329CD50387}"/>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E49E65A1-4398-4A03-AC62-B3633F0DF6CB}"/>
                  </a:ext>
                </a:extLst>
              </p:cNvPr>
              <p:cNvGrpSpPr/>
              <p:nvPr/>
            </p:nvGrpSpPr>
            <p:grpSpPr>
              <a:xfrm>
                <a:off x="7298853" y="4254250"/>
                <a:ext cx="249274" cy="806935"/>
                <a:chOff x="7286970" y="1369337"/>
                <a:chExt cx="249274" cy="1033438"/>
              </a:xfrm>
              <a:grpFill/>
            </p:grpSpPr>
            <p:sp>
              <p:nvSpPr>
                <p:cNvPr id="115" name="Isosceles Triangle 114">
                  <a:extLst>
                    <a:ext uri="{FF2B5EF4-FFF2-40B4-BE49-F238E27FC236}">
                      <a16:creationId xmlns:a16="http://schemas.microsoft.com/office/drawing/2014/main" id="{9C993461-56E3-4A1E-A43E-E953B7E85473}"/>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D606B5E0-68DD-4FAC-9745-3F2E8E69676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116">
                  <a:extLst>
                    <a:ext uri="{FF2B5EF4-FFF2-40B4-BE49-F238E27FC236}">
                      <a16:creationId xmlns:a16="http://schemas.microsoft.com/office/drawing/2014/main" id="{C327D6DF-58D2-4808-A074-4C284164163B}"/>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117">
                  <a:extLst>
                    <a:ext uri="{FF2B5EF4-FFF2-40B4-BE49-F238E27FC236}">
                      <a16:creationId xmlns:a16="http://schemas.microsoft.com/office/drawing/2014/main" id="{BFB20F88-5BB2-4F2A-9CE9-EA6F11256D76}"/>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59E6A3B7-0749-4BDA-BD92-8622951A1B2A}"/>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Isosceles Triangle 119">
                  <a:extLst>
                    <a:ext uri="{FF2B5EF4-FFF2-40B4-BE49-F238E27FC236}">
                      <a16:creationId xmlns:a16="http://schemas.microsoft.com/office/drawing/2014/main" id="{E07AF053-4FDF-480B-9717-2D2556E9CF7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3" name="Group 132">
              <a:extLst>
                <a:ext uri="{FF2B5EF4-FFF2-40B4-BE49-F238E27FC236}">
                  <a16:creationId xmlns:a16="http://schemas.microsoft.com/office/drawing/2014/main" id="{B00B1611-063E-47FD-8A04-3448D1CAF87E}"/>
                </a:ext>
              </a:extLst>
            </p:cNvPr>
            <p:cNvGrpSpPr/>
            <p:nvPr/>
          </p:nvGrpSpPr>
          <p:grpSpPr>
            <a:xfrm rot="16200000" flipV="1">
              <a:off x="9122785" y="3256027"/>
              <a:ext cx="141498" cy="3387957"/>
              <a:chOff x="7286970" y="1369337"/>
              <a:chExt cx="261157" cy="3691848"/>
            </a:xfrm>
            <a:solidFill>
              <a:srgbClr val="FFFFFB"/>
            </a:solidFill>
          </p:grpSpPr>
          <p:grpSp>
            <p:nvGrpSpPr>
              <p:cNvPr id="134" name="Group 133">
                <a:extLst>
                  <a:ext uri="{FF2B5EF4-FFF2-40B4-BE49-F238E27FC236}">
                    <a16:creationId xmlns:a16="http://schemas.microsoft.com/office/drawing/2014/main" id="{32D59997-32F9-488D-948A-C7FEBB3E2F36}"/>
                  </a:ext>
                </a:extLst>
              </p:cNvPr>
              <p:cNvGrpSpPr/>
              <p:nvPr/>
            </p:nvGrpSpPr>
            <p:grpSpPr>
              <a:xfrm>
                <a:off x="7286970" y="1369337"/>
                <a:ext cx="249274" cy="1033438"/>
                <a:chOff x="7286970" y="1369337"/>
                <a:chExt cx="249274" cy="1033438"/>
              </a:xfrm>
              <a:grpFill/>
            </p:grpSpPr>
            <p:sp>
              <p:nvSpPr>
                <p:cNvPr id="149" name="Isosceles Triangle 148">
                  <a:extLst>
                    <a:ext uri="{FF2B5EF4-FFF2-40B4-BE49-F238E27FC236}">
                      <a16:creationId xmlns:a16="http://schemas.microsoft.com/office/drawing/2014/main" id="{AFB9A8C4-AB28-487D-8F7B-B5E09FD1C814}"/>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a:extLst>
                    <a:ext uri="{FF2B5EF4-FFF2-40B4-BE49-F238E27FC236}">
                      <a16:creationId xmlns:a16="http://schemas.microsoft.com/office/drawing/2014/main" id="{8DC38C09-10A0-42C2-975F-7C53660131D4}"/>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a:extLst>
                    <a:ext uri="{FF2B5EF4-FFF2-40B4-BE49-F238E27FC236}">
                      <a16:creationId xmlns:a16="http://schemas.microsoft.com/office/drawing/2014/main" id="{3F8B2B60-D3B6-4CF9-BA3D-AA785BBA97A2}"/>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a:extLst>
                    <a:ext uri="{FF2B5EF4-FFF2-40B4-BE49-F238E27FC236}">
                      <a16:creationId xmlns:a16="http://schemas.microsoft.com/office/drawing/2014/main" id="{09096018-C44B-4484-8178-3AB09669073C}"/>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a:extLst>
                    <a:ext uri="{FF2B5EF4-FFF2-40B4-BE49-F238E27FC236}">
                      <a16:creationId xmlns:a16="http://schemas.microsoft.com/office/drawing/2014/main" id="{FCF0FB22-8E34-4CCA-A86F-ED9440AC9722}"/>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a:extLst>
                    <a:ext uri="{FF2B5EF4-FFF2-40B4-BE49-F238E27FC236}">
                      <a16:creationId xmlns:a16="http://schemas.microsoft.com/office/drawing/2014/main" id="{DC040ACD-4DA0-4158-8B32-7479D150F287}"/>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177CED2B-39DB-41A8-9289-2B156D0B479D}"/>
                  </a:ext>
                </a:extLst>
              </p:cNvPr>
              <p:cNvGrpSpPr/>
              <p:nvPr/>
            </p:nvGrpSpPr>
            <p:grpSpPr>
              <a:xfrm>
                <a:off x="7297640" y="2932686"/>
                <a:ext cx="249274" cy="1293419"/>
                <a:chOff x="7286970" y="1369337"/>
                <a:chExt cx="249274" cy="1033438"/>
              </a:xfrm>
              <a:grpFill/>
            </p:grpSpPr>
            <p:sp>
              <p:nvSpPr>
                <p:cNvPr id="143" name="Isosceles Triangle 142">
                  <a:extLst>
                    <a:ext uri="{FF2B5EF4-FFF2-40B4-BE49-F238E27FC236}">
                      <a16:creationId xmlns:a16="http://schemas.microsoft.com/office/drawing/2014/main" id="{22C38462-E06A-4C2D-A7C9-E9FD41D6A52B}"/>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a:extLst>
                    <a:ext uri="{FF2B5EF4-FFF2-40B4-BE49-F238E27FC236}">
                      <a16:creationId xmlns:a16="http://schemas.microsoft.com/office/drawing/2014/main" id="{4439968F-A3F9-4E75-8874-65F28D3C5E0E}"/>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a:extLst>
                    <a:ext uri="{FF2B5EF4-FFF2-40B4-BE49-F238E27FC236}">
                      <a16:creationId xmlns:a16="http://schemas.microsoft.com/office/drawing/2014/main" id="{B069FD8E-1A5E-4C3A-AD8A-9071F7B57880}"/>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Isosceles Triangle 145">
                  <a:extLst>
                    <a:ext uri="{FF2B5EF4-FFF2-40B4-BE49-F238E27FC236}">
                      <a16:creationId xmlns:a16="http://schemas.microsoft.com/office/drawing/2014/main" id="{4B4FDD5F-4C78-405B-9FAF-6C9A3E348AD7}"/>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a:extLst>
                    <a:ext uri="{FF2B5EF4-FFF2-40B4-BE49-F238E27FC236}">
                      <a16:creationId xmlns:a16="http://schemas.microsoft.com/office/drawing/2014/main" id="{1F99BF21-C97D-4844-BC47-22B5B1694E8F}"/>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a:extLst>
                    <a:ext uri="{FF2B5EF4-FFF2-40B4-BE49-F238E27FC236}">
                      <a16:creationId xmlns:a16="http://schemas.microsoft.com/office/drawing/2014/main" id="{27753C46-81C3-47BB-A1B7-6E906B245C55}"/>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086D87BE-82A1-4172-B457-C358A5BF5583}"/>
                  </a:ext>
                </a:extLst>
              </p:cNvPr>
              <p:cNvGrpSpPr/>
              <p:nvPr/>
            </p:nvGrpSpPr>
            <p:grpSpPr>
              <a:xfrm>
                <a:off x="7298853" y="4254250"/>
                <a:ext cx="249274" cy="806935"/>
                <a:chOff x="7286970" y="1369337"/>
                <a:chExt cx="249274" cy="1033438"/>
              </a:xfrm>
              <a:grpFill/>
            </p:grpSpPr>
            <p:sp>
              <p:nvSpPr>
                <p:cNvPr id="137" name="Isosceles Triangle 136">
                  <a:extLst>
                    <a:ext uri="{FF2B5EF4-FFF2-40B4-BE49-F238E27FC236}">
                      <a16:creationId xmlns:a16="http://schemas.microsoft.com/office/drawing/2014/main" id="{7F428A3D-0D98-449F-BABA-4FD703909F3B}"/>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Isosceles Triangle 137">
                  <a:extLst>
                    <a:ext uri="{FF2B5EF4-FFF2-40B4-BE49-F238E27FC236}">
                      <a16:creationId xmlns:a16="http://schemas.microsoft.com/office/drawing/2014/main" id="{1EB699D4-CCB4-40C9-9BDB-E78D34B0687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a:extLst>
                    <a:ext uri="{FF2B5EF4-FFF2-40B4-BE49-F238E27FC236}">
                      <a16:creationId xmlns:a16="http://schemas.microsoft.com/office/drawing/2014/main" id="{0693822A-BBEB-4A63-BDB1-334C0D283961}"/>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a:extLst>
                    <a:ext uri="{FF2B5EF4-FFF2-40B4-BE49-F238E27FC236}">
                      <a16:creationId xmlns:a16="http://schemas.microsoft.com/office/drawing/2014/main" id="{B933ADAE-0286-4084-9BBF-30AC3A657693}"/>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a:extLst>
                    <a:ext uri="{FF2B5EF4-FFF2-40B4-BE49-F238E27FC236}">
                      <a16:creationId xmlns:a16="http://schemas.microsoft.com/office/drawing/2014/main" id="{AF73E6A2-49F6-481B-85B8-329EB2389663}"/>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a:extLst>
                    <a:ext uri="{FF2B5EF4-FFF2-40B4-BE49-F238E27FC236}">
                      <a16:creationId xmlns:a16="http://schemas.microsoft.com/office/drawing/2014/main" id="{CE72B5CC-04EF-45EF-B6A5-FA8AD3205032}"/>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F3003E9F-A218-47C2-8463-3DE706410D5A}"/>
                </a:ext>
              </a:extLst>
            </p:cNvPr>
            <p:cNvGrpSpPr/>
            <p:nvPr/>
          </p:nvGrpSpPr>
          <p:grpSpPr>
            <a:xfrm rot="10800000" flipV="1">
              <a:off x="11069524" y="1919902"/>
              <a:ext cx="163108" cy="3111034"/>
              <a:chOff x="7286970" y="1369337"/>
              <a:chExt cx="261157" cy="3691848"/>
            </a:xfrm>
            <a:solidFill>
              <a:srgbClr val="FFFFFB"/>
            </a:solidFill>
          </p:grpSpPr>
          <p:grpSp>
            <p:nvGrpSpPr>
              <p:cNvPr id="156" name="Group 155">
                <a:extLst>
                  <a:ext uri="{FF2B5EF4-FFF2-40B4-BE49-F238E27FC236}">
                    <a16:creationId xmlns:a16="http://schemas.microsoft.com/office/drawing/2014/main" id="{97C0CF45-49C2-4469-A8ED-877897472B3B}"/>
                  </a:ext>
                </a:extLst>
              </p:cNvPr>
              <p:cNvGrpSpPr/>
              <p:nvPr/>
            </p:nvGrpSpPr>
            <p:grpSpPr>
              <a:xfrm>
                <a:off x="7286970" y="1369337"/>
                <a:ext cx="249274" cy="1033438"/>
                <a:chOff x="7286970" y="1369337"/>
                <a:chExt cx="249274" cy="1033438"/>
              </a:xfrm>
              <a:grpFill/>
            </p:grpSpPr>
            <p:sp>
              <p:nvSpPr>
                <p:cNvPr id="171" name="Isosceles Triangle 170">
                  <a:extLst>
                    <a:ext uri="{FF2B5EF4-FFF2-40B4-BE49-F238E27FC236}">
                      <a16:creationId xmlns:a16="http://schemas.microsoft.com/office/drawing/2014/main" id="{A6DB4689-39EB-4C65-A3C5-EF32AAE8641F}"/>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Isosceles Triangle 171">
                  <a:extLst>
                    <a:ext uri="{FF2B5EF4-FFF2-40B4-BE49-F238E27FC236}">
                      <a16:creationId xmlns:a16="http://schemas.microsoft.com/office/drawing/2014/main" id="{A7F3BF74-DF46-4B3D-BC14-8165F5A1975B}"/>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a:extLst>
                    <a:ext uri="{FF2B5EF4-FFF2-40B4-BE49-F238E27FC236}">
                      <a16:creationId xmlns:a16="http://schemas.microsoft.com/office/drawing/2014/main" id="{F4ABBD30-22F5-4D24-9982-96C4A6B848A1}"/>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a:extLst>
                    <a:ext uri="{FF2B5EF4-FFF2-40B4-BE49-F238E27FC236}">
                      <a16:creationId xmlns:a16="http://schemas.microsoft.com/office/drawing/2014/main" id="{62A2BC72-1345-4D28-B99F-E261E4E6C150}"/>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Isosceles Triangle 174">
                  <a:extLst>
                    <a:ext uri="{FF2B5EF4-FFF2-40B4-BE49-F238E27FC236}">
                      <a16:creationId xmlns:a16="http://schemas.microsoft.com/office/drawing/2014/main" id="{87853F2D-71B8-4A36-8588-7DB14F19069F}"/>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Isosceles Triangle 175">
                  <a:extLst>
                    <a:ext uri="{FF2B5EF4-FFF2-40B4-BE49-F238E27FC236}">
                      <a16:creationId xmlns:a16="http://schemas.microsoft.com/office/drawing/2014/main" id="{3A2819F1-376D-4895-AF21-375D6DDB579C}"/>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4209B9A0-155A-48C8-88DC-D795D2F7E9C5}"/>
                  </a:ext>
                </a:extLst>
              </p:cNvPr>
              <p:cNvGrpSpPr/>
              <p:nvPr/>
            </p:nvGrpSpPr>
            <p:grpSpPr>
              <a:xfrm>
                <a:off x="7297640" y="2932686"/>
                <a:ext cx="249274" cy="1293419"/>
                <a:chOff x="7286970" y="1369337"/>
                <a:chExt cx="249274" cy="1033438"/>
              </a:xfrm>
              <a:grpFill/>
            </p:grpSpPr>
            <p:sp>
              <p:nvSpPr>
                <p:cNvPr id="165" name="Isosceles Triangle 164">
                  <a:extLst>
                    <a:ext uri="{FF2B5EF4-FFF2-40B4-BE49-F238E27FC236}">
                      <a16:creationId xmlns:a16="http://schemas.microsoft.com/office/drawing/2014/main" id="{9FFE6A29-AE6B-4F19-BC63-5952A57F2361}"/>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a:extLst>
                    <a:ext uri="{FF2B5EF4-FFF2-40B4-BE49-F238E27FC236}">
                      <a16:creationId xmlns:a16="http://schemas.microsoft.com/office/drawing/2014/main" id="{B1DB98AE-BEA9-4786-8CC5-CE3C2BB93F01}"/>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166">
                  <a:extLst>
                    <a:ext uri="{FF2B5EF4-FFF2-40B4-BE49-F238E27FC236}">
                      <a16:creationId xmlns:a16="http://schemas.microsoft.com/office/drawing/2014/main" id="{D5FBBD9F-278A-4344-A7D8-FC4C447CA0CC}"/>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Isosceles Triangle 167">
                  <a:extLst>
                    <a:ext uri="{FF2B5EF4-FFF2-40B4-BE49-F238E27FC236}">
                      <a16:creationId xmlns:a16="http://schemas.microsoft.com/office/drawing/2014/main" id="{2B8BD296-80AB-47CB-BF5F-72EEA38F731F}"/>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Isosceles Triangle 168">
                  <a:extLst>
                    <a:ext uri="{FF2B5EF4-FFF2-40B4-BE49-F238E27FC236}">
                      <a16:creationId xmlns:a16="http://schemas.microsoft.com/office/drawing/2014/main" id="{D9C90B8B-B276-4371-BC14-E198A7C6341C}"/>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a:extLst>
                    <a:ext uri="{FF2B5EF4-FFF2-40B4-BE49-F238E27FC236}">
                      <a16:creationId xmlns:a16="http://schemas.microsoft.com/office/drawing/2014/main" id="{845457F9-ED9A-400F-B9E1-428FE0C1E574}"/>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05BCF5EE-6A27-4126-A5FE-AE864F7915AB}"/>
                  </a:ext>
                </a:extLst>
              </p:cNvPr>
              <p:cNvGrpSpPr/>
              <p:nvPr/>
            </p:nvGrpSpPr>
            <p:grpSpPr>
              <a:xfrm>
                <a:off x="7298853" y="4254250"/>
                <a:ext cx="249274" cy="806935"/>
                <a:chOff x="7286970" y="1369337"/>
                <a:chExt cx="249274" cy="1033438"/>
              </a:xfrm>
              <a:grpFill/>
            </p:grpSpPr>
            <p:sp>
              <p:nvSpPr>
                <p:cNvPr id="159" name="Isosceles Triangle 158">
                  <a:extLst>
                    <a:ext uri="{FF2B5EF4-FFF2-40B4-BE49-F238E27FC236}">
                      <a16:creationId xmlns:a16="http://schemas.microsoft.com/office/drawing/2014/main" id="{AC654A30-3F54-4B91-BB14-D2A2280CE677}"/>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Isosceles Triangle 159">
                  <a:extLst>
                    <a:ext uri="{FF2B5EF4-FFF2-40B4-BE49-F238E27FC236}">
                      <a16:creationId xmlns:a16="http://schemas.microsoft.com/office/drawing/2014/main" id="{018390CC-EBAA-4D55-9946-15E9A5957D49}"/>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Isosceles Triangle 160">
                  <a:extLst>
                    <a:ext uri="{FF2B5EF4-FFF2-40B4-BE49-F238E27FC236}">
                      <a16:creationId xmlns:a16="http://schemas.microsoft.com/office/drawing/2014/main" id="{19D478F0-1446-48F5-A644-C506FF7AC287}"/>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a:extLst>
                    <a:ext uri="{FF2B5EF4-FFF2-40B4-BE49-F238E27FC236}">
                      <a16:creationId xmlns:a16="http://schemas.microsoft.com/office/drawing/2014/main" id="{45ACA9F2-63F3-4D54-AE84-7A958D8448F9}"/>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Isosceles Triangle 162">
                  <a:extLst>
                    <a:ext uri="{FF2B5EF4-FFF2-40B4-BE49-F238E27FC236}">
                      <a16:creationId xmlns:a16="http://schemas.microsoft.com/office/drawing/2014/main" id="{030D26B8-2CE5-491F-9E15-8ADF6C9E8997}"/>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05934A67-1F45-4F3C-B1FE-8FE39E01994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8" name="Picture 17">
            <a:extLst>
              <a:ext uri="{FF2B5EF4-FFF2-40B4-BE49-F238E27FC236}">
                <a16:creationId xmlns:a16="http://schemas.microsoft.com/office/drawing/2014/main" id="{E740280F-590E-4B07-9FAE-A8BF678F542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299" b="98358" l="1852" r="97840">
                        <a14:foregroundMark x1="37963" y1="19869" x2="40741" y2="49261"/>
                        <a14:foregroundMark x1="40741" y1="49261" x2="52006" y2="25123"/>
                        <a14:foregroundMark x1="52006" y1="25123" x2="49383" y2="63218"/>
                        <a14:foregroundMark x1="49383" y1="63218" x2="46451" y2="29885"/>
                        <a14:foregroundMark x1="46451" y1="29885" x2="59568" y2="56486"/>
                        <a14:foregroundMark x1="59568" y1="56486" x2="31636" y2="22660"/>
                        <a14:foregroundMark x1="31636" y1="22660" x2="62809" y2="66338"/>
                        <a14:foregroundMark x1="62809" y1="66338" x2="65123" y2="21675"/>
                        <a14:foregroundMark x1="65123" y1="21675" x2="34877" y2="47947"/>
                        <a14:foregroundMark x1="34877" y1="47947" x2="46142" y2="56486"/>
                        <a14:foregroundMark x1="92129" y1="3775" x2="3887" y2="8030"/>
                        <a14:foregroundMark x1="98920" y1="3448" x2="94511" y2="3661"/>
                        <a14:foregroundMark x1="3115" y1="81402" x2="3549" y2="92118"/>
                        <a14:foregroundMark x1="3549" y1="92118" x2="12072" y2="96602"/>
                        <a14:foregroundMark x1="79429" y1="96946" x2="92901" y2="96388"/>
                        <a14:foregroundMark x1="92901" y1="96388" x2="96914" y2="6404"/>
                        <a14:foregroundMark x1="17107" y1="2119" x2="12963" y2="2135"/>
                        <a14:foregroundMark x1="96142" y1="1806" x2="95633" y2="1808"/>
                        <a14:foregroundMark x1="12963" y1="2135" x2="3924" y2="11619"/>
                        <a14:foregroundMark x1="2599" y1="82130" x2="2778" y2="98522"/>
                        <a14:foregroundMark x1="2568" y1="79303" x2="2576" y2="80090"/>
                        <a14:foregroundMark x1="5401" y1="1149" x2="17478" y2="1465"/>
                        <a14:foregroundMark x1="94893" y1="3030" x2="97840" y2="2299"/>
                        <a14:backgroundMark x1="1235" y1="8046" x2="1235" y2="8046"/>
                        <a14:backgroundMark x1="1389" y1="7718" x2="1389" y2="7718"/>
                        <a14:backgroundMark x1="1389" y1="16420" x2="1389" y2="17241"/>
                        <a14:backgroundMark x1="1698" y1="23317" x2="1698" y2="23317"/>
                        <a14:backgroundMark x1="617" y1="26929" x2="617" y2="26929"/>
                        <a14:backgroundMark x1="617" y1="26765" x2="1698" y2="21018"/>
                        <a14:backgroundMark x1="1235" y1="18719" x2="309" y2="9195"/>
                        <a14:backgroundMark x1="1698" y1="18391" x2="154" y2="18062"/>
                        <a14:backgroundMark x1="1235" y1="5419" x2="2006" y2="79310"/>
                        <a14:backgroundMark x1="6481" y1="98851" x2="41358" y2="99672"/>
                        <a14:backgroundMark x1="41358" y1="99672" x2="90741" y2="99179"/>
                        <a14:backgroundMark x1="90741" y1="99179" x2="90741" y2="99179"/>
                        <a14:backgroundMark x1="89506" y1="97701" x2="89506" y2="97701"/>
                        <a14:backgroundMark x1="88889" y1="96552" x2="88889" y2="96552"/>
                        <a14:backgroundMark x1="3086" y1="80788" x2="3086" y2="80788"/>
                        <a14:backgroundMark x1="2315" y1="80460" x2="3549" y2="80788"/>
                        <a14:backgroundMark x1="17284" y1="1806" x2="35340" y2="164"/>
                        <a14:backgroundMark x1="35340" y1="164" x2="95833" y2="1478"/>
                      </a14:backgroundRemoval>
                    </a14:imgEffect>
                  </a14:imgLayer>
                </a14:imgProps>
              </a:ext>
              <a:ext uri="{28A0092B-C50C-407E-A947-70E740481C1C}">
                <a14:useLocalDpi xmlns:a14="http://schemas.microsoft.com/office/drawing/2010/main" val="0"/>
              </a:ext>
            </a:extLst>
          </a:blip>
          <a:stretch>
            <a:fillRect/>
          </a:stretch>
        </p:blipFill>
        <p:spPr>
          <a:xfrm>
            <a:off x="7245185" y="770349"/>
            <a:ext cx="3950550" cy="3323062"/>
          </a:xfrm>
          <a:prstGeom prst="rect">
            <a:avLst/>
          </a:prstGeom>
          <a:effectLst>
            <a:outerShdw blurRad="50800" dist="38100" dir="8100000" sx="102000" sy="102000" algn="tr" rotWithShape="0">
              <a:prstClr val="black">
                <a:alpha val="28000"/>
              </a:prstClr>
            </a:outerShdw>
          </a:effectLst>
        </p:spPr>
      </p:pic>
      <p:pic>
        <p:nvPicPr>
          <p:cNvPr id="177" name="Picture 176">
            <a:extLst>
              <a:ext uri="{FF2B5EF4-FFF2-40B4-BE49-F238E27FC236}">
                <a16:creationId xmlns:a16="http://schemas.microsoft.com/office/drawing/2014/main" id="{B0B0A919-7841-4FAF-90FD-176F554B5FE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9069619" y="617867"/>
            <a:ext cx="534718" cy="515155"/>
          </a:xfrm>
          <a:prstGeom prst="rect">
            <a:avLst/>
          </a:prstGeom>
          <a:effectLst>
            <a:outerShdw blurRad="50800" dist="38100" dir="5400000" algn="t" rotWithShape="0">
              <a:prstClr val="black">
                <a:alpha val="40000"/>
              </a:prstClr>
            </a:outerShdw>
          </a:effectLst>
        </p:spPr>
      </p:pic>
      <p:sp>
        <p:nvSpPr>
          <p:cNvPr id="56" name="TextBox 55">
            <a:extLst>
              <a:ext uri="{FF2B5EF4-FFF2-40B4-BE49-F238E27FC236}">
                <a16:creationId xmlns:a16="http://schemas.microsoft.com/office/drawing/2014/main" id="{0BA3A65F-827B-41AB-8EC1-B73AFA74E764}"/>
              </a:ext>
            </a:extLst>
          </p:cNvPr>
          <p:cNvSpPr txBox="1"/>
          <p:nvPr/>
        </p:nvSpPr>
        <p:spPr>
          <a:xfrm>
            <a:off x="7694939" y="1118849"/>
            <a:ext cx="2974607" cy="2554545"/>
          </a:xfrm>
          <a:prstGeom prst="rect">
            <a:avLst/>
          </a:prstGeom>
          <a:noFill/>
        </p:spPr>
        <p:txBody>
          <a:bodyPr wrap="square" rtlCol="0">
            <a:spAutoFit/>
          </a:bodyPr>
          <a:lstStyle/>
          <a:p>
            <a:pPr indent="685800" algn="just"/>
            <a:r>
              <a:rPr lang="vi-VN"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rPr>
              <a:t>Quan sát kĩ đối tượng bằng nhiều giác quan</a:t>
            </a:r>
            <a:r>
              <a:rPr lang="en-US"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20" name="Picture 19">
            <a:extLst>
              <a:ext uri="{FF2B5EF4-FFF2-40B4-BE49-F238E27FC236}">
                <a16:creationId xmlns:a16="http://schemas.microsoft.com/office/drawing/2014/main" id="{BFF14FFA-0AD4-4D24-B14B-6C7800F4545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3333">
                        <a14:foregroundMark x1="13611" y1="21944" x2="19306" y2="45556"/>
                        <a14:foregroundMark x1="19444" y1="49167" x2="22917" y2="67778"/>
                        <a14:foregroundMark x1="22917" y1="67778" x2="22917" y2="67778"/>
                        <a14:foregroundMark x1="54306" y1="24444" x2="55278" y2="66111"/>
                        <a14:foregroundMark x1="75833" y1="12222" x2="70556" y2="52500"/>
                        <a14:foregroundMark x1="70556" y1="52500" x2="70556" y2="52500"/>
                        <a14:foregroundMark x1="68750" y1="59444" x2="64306" y2="74722"/>
                        <a14:foregroundMark x1="64306" y1="74722" x2="64306" y2="74722"/>
                        <a14:foregroundMark x1="87500" y1="28611" x2="86250" y2="63889"/>
                        <a14:foregroundMark x1="89444" y1="44722" x2="90278" y2="73889"/>
                        <a14:foregroundMark x1="93333" y1="32500" x2="91944" y2="60556"/>
                        <a14:foregroundMark x1="32500" y1="80000" x2="32500" y2="80000"/>
                        <a14:foregroundMark x1="44306" y1="81944" x2="44306" y2="81944"/>
                        <a14:foregroundMark x1="61806" y1="81667" x2="61806" y2="81667"/>
                        <a14:backgroundMark x1="75556" y1="36111" x2="75556" y2="36111"/>
                      </a14:backgroundRemoval>
                    </a14:imgEffect>
                  </a14:imgLayer>
                </a14:imgProps>
              </a:ext>
              <a:ext uri="{28A0092B-C50C-407E-A947-70E740481C1C}">
                <a14:useLocalDpi xmlns:a14="http://schemas.microsoft.com/office/drawing/2010/main" val="0"/>
              </a:ext>
            </a:extLst>
          </a:blip>
          <a:stretch>
            <a:fillRect/>
          </a:stretch>
        </p:blipFill>
        <p:spPr>
          <a:xfrm>
            <a:off x="6606166" y="3851906"/>
            <a:ext cx="4708027" cy="2354014"/>
          </a:xfrm>
          <a:prstGeom prst="rect">
            <a:avLst/>
          </a:prstGeom>
          <a:effectLst>
            <a:outerShdw blurRad="127000" dist="266700" dir="16680000" sy="23000" kx="-1200000" algn="bl" rotWithShape="0">
              <a:prstClr val="black">
                <a:alpha val="15000"/>
              </a:prstClr>
            </a:outerShdw>
          </a:effectLst>
        </p:spPr>
      </p:pic>
    </p:spTree>
    <p:extLst>
      <p:ext uri="{BB962C8B-B14F-4D97-AF65-F5344CB8AC3E}">
        <p14:creationId xmlns:p14="http://schemas.microsoft.com/office/powerpoint/2010/main" val="2247061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77"/>
                                        </p:tgtEl>
                                        <p:attrNameLst>
                                          <p:attrName>style.visibility</p:attrName>
                                        </p:attrNameLst>
                                      </p:cBhvr>
                                      <p:to>
                                        <p:strVal val="visible"/>
                                      </p:to>
                                    </p:set>
                                    <p:anim calcmode="lin" valueType="num">
                                      <p:cBhvr additive="base">
                                        <p:cTn id="18" dur="500" fill="hold"/>
                                        <p:tgtEl>
                                          <p:spTgt spid="177"/>
                                        </p:tgtEl>
                                        <p:attrNameLst>
                                          <p:attrName>ppt_x</p:attrName>
                                        </p:attrNameLst>
                                      </p:cBhvr>
                                      <p:tavLst>
                                        <p:tav tm="0">
                                          <p:val>
                                            <p:strVal val="1+#ppt_w/2"/>
                                          </p:val>
                                        </p:tav>
                                        <p:tav tm="100000">
                                          <p:val>
                                            <p:strVal val="#ppt_x"/>
                                          </p:val>
                                        </p:tav>
                                      </p:tavLst>
                                    </p:anim>
                                    <p:anim calcmode="lin" valueType="num">
                                      <p:cBhvr additive="base">
                                        <p:cTn id="19" dur="500" fill="hold"/>
                                        <p:tgtEl>
                                          <p:spTgt spid="177"/>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left)">
                                      <p:cBhvr>
                                        <p:cTn id="23" dur="500"/>
                                        <p:tgtEl>
                                          <p:spTgt spid="56"/>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495797" y="2445669"/>
            <a:ext cx="3173581" cy="1200329"/>
          </a:xfrm>
          <a:prstGeom prst="rect">
            <a:avLst/>
          </a:prstGeom>
          <a:noFill/>
        </p:spPr>
        <p:txBody>
          <a:bodyPr wrap="square" rtlCol="0">
            <a:spAutoFit/>
          </a:bodyPr>
          <a:lstStyle/>
          <a:p>
            <a:pPr algn="ctr"/>
            <a:r>
              <a:rPr lang="en-US" sz="7200" b="1" dirty="0" err="1">
                <a:solidFill>
                  <a:srgbClr val="C00000"/>
                </a:solidFill>
                <a:latin typeface="UTM Bustamalaka" panose="02040603050506020204" pitchFamily="18" charset="0"/>
              </a:rPr>
              <a:t>Ghi</a:t>
            </a:r>
            <a:r>
              <a:rPr lang="en-US" sz="7200" b="1" dirty="0">
                <a:solidFill>
                  <a:srgbClr val="C00000"/>
                </a:solidFill>
                <a:latin typeface="UTM Bustamalaka" panose="02040603050506020204" pitchFamily="18" charset="0"/>
              </a:rPr>
              <a:t> </a:t>
            </a:r>
            <a:r>
              <a:rPr lang="en-US" sz="7200" b="1" dirty="0" err="1">
                <a:solidFill>
                  <a:srgbClr val="C00000"/>
                </a:solidFill>
                <a:latin typeface="UTM Bustamalaka" panose="02040603050506020204" pitchFamily="18" charset="0"/>
              </a:rPr>
              <a:t>nhớ</a:t>
            </a:r>
            <a:endParaRPr lang="en-US" sz="7200" b="1" dirty="0">
              <a:solidFill>
                <a:srgbClr val="C00000"/>
              </a:solidFill>
              <a:latin typeface="UTM Bustamalaka" panose="02040603050506020204" pitchFamily="18" charset="0"/>
            </a:endParaRPr>
          </a:p>
        </p:txBody>
      </p:sp>
      <p:sp>
        <p:nvSpPr>
          <p:cNvPr id="56" name="Freeform: Shape 55">
            <a:extLst>
              <a:ext uri="{FF2B5EF4-FFF2-40B4-BE49-F238E27FC236}">
                <a16:creationId xmlns:a16="http://schemas.microsoft.com/office/drawing/2014/main" id="{0920C292-5796-4EB0-A9DE-5A526874A8E5}"/>
              </a:ext>
            </a:extLst>
          </p:cNvPr>
          <p:cNvSpPr/>
          <p:nvPr/>
        </p:nvSpPr>
        <p:spPr>
          <a:xfrm rot="3531333">
            <a:off x="7598886" y="212364"/>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14389074" flipH="1" flipV="1">
            <a:off x="7475739" y="-524946"/>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id="{374226A4-C9BE-48D7-8C0E-7EA88EA6EB09}"/>
              </a:ext>
            </a:extLst>
          </p:cNvPr>
          <p:cNvSpPr/>
          <p:nvPr/>
        </p:nvSpPr>
        <p:spPr>
          <a:xfrm rot="3531333" flipH="1" flipV="1">
            <a:off x="7529656" y="1324077"/>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459E6F5-F0B5-481A-BC42-E31205F5545C}"/>
              </a:ext>
            </a:extLst>
          </p:cNvPr>
          <p:cNvSpPr/>
          <p:nvPr/>
        </p:nvSpPr>
        <p:spPr>
          <a:xfrm rot="3531333" flipH="1" flipV="1">
            <a:off x="7396057" y="-1062990"/>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BEBCAA2B-9E70-4524-BD18-7C3E0B7DC6A2}"/>
              </a:ext>
            </a:extLst>
          </p:cNvPr>
          <p:cNvSpPr/>
          <p:nvPr/>
        </p:nvSpPr>
        <p:spPr>
          <a:xfrm rot="3462874" flipH="1" flipV="1">
            <a:off x="7579456" y="2232384"/>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7676AF59-83D5-4D3D-9978-4F4F72FBCCC4}"/>
              </a:ext>
            </a:extLst>
          </p:cNvPr>
          <p:cNvSpPr/>
          <p:nvPr/>
        </p:nvSpPr>
        <p:spPr>
          <a:xfrm rot="14297579" flipH="1" flipV="1">
            <a:off x="7662810" y="2722173"/>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sp>
        <p:nvSpPr>
          <p:cNvPr id="103" name="TextBox 102">
            <a:extLst>
              <a:ext uri="{FF2B5EF4-FFF2-40B4-BE49-F238E27FC236}">
                <a16:creationId xmlns:a16="http://schemas.microsoft.com/office/drawing/2014/main" id="{1034FE99-50E3-49EA-9F4B-7F177210C669}"/>
              </a:ext>
            </a:extLst>
          </p:cNvPr>
          <p:cNvSpPr txBox="1"/>
          <p:nvPr/>
        </p:nvSpPr>
        <p:spPr>
          <a:xfrm>
            <a:off x="7079110" y="935750"/>
            <a:ext cx="3883894" cy="4031873"/>
          </a:xfrm>
          <a:prstGeom prst="rect">
            <a:avLst/>
          </a:prstGeom>
          <a:noFill/>
        </p:spPr>
        <p:txBody>
          <a:bodyPr wrap="square" rtlCol="0">
            <a:spAutoFit/>
          </a:bodyPr>
          <a:lstStyle/>
          <a:p>
            <a:pPr indent="400050" algn="just"/>
            <a:r>
              <a:rPr lang="vi-VN" sz="3200" b="1">
                <a:solidFill>
                  <a:srgbClr val="C00000"/>
                </a:solidFill>
                <a:latin typeface="Times New Roman" panose="02020603050405020304" pitchFamily="18" charset="0"/>
                <a:cs typeface="Times New Roman" panose="02020603050405020304" pitchFamily="18" charset="0"/>
              </a:rPr>
              <a:t>Miêu tả </a:t>
            </a:r>
            <a:r>
              <a:rPr lang="vi-VN" sz="3200" b="1">
                <a:latin typeface="Times New Roman" panose="02020603050405020304" pitchFamily="18" charset="0"/>
                <a:cs typeface="Times New Roman" panose="02020603050405020304" pitchFamily="18" charset="0"/>
              </a:rPr>
              <a:t>là vẽ lại bằng lời những đặc điểm nổi bật của cảnh, của người, của vật để giúp người nghe, người đọc hình dung được các đối tượng ấy.</a:t>
            </a:r>
          </a:p>
        </p:txBody>
      </p:sp>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656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wipe(left)">
                                      <p:cBhvr>
                                        <p:cTn id="12" dur="250"/>
                                        <p:tgtEl>
                                          <p:spTgt spid="98"/>
                                        </p:tgtEl>
                                      </p:cBhvr>
                                    </p:animEffect>
                                  </p:childTnLst>
                                </p:cTn>
                              </p:par>
                            </p:childTnLst>
                          </p:cTn>
                        </p:par>
                        <p:par>
                          <p:cTn id="13" fill="hold">
                            <p:stCondLst>
                              <p:cond delay="250"/>
                            </p:stCondLst>
                            <p:childTnLst>
                              <p:par>
                                <p:cTn id="14" presetID="22" presetClass="entr" presetSubtype="2"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right)">
                                      <p:cBhvr>
                                        <p:cTn id="16" dur="250"/>
                                        <p:tgtEl>
                                          <p:spTgt spid="5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250"/>
                                        <p:tgtEl>
                                          <p:spTgt spid="56"/>
                                        </p:tgtEl>
                                      </p:cBhvr>
                                    </p:animEffect>
                                  </p:childTnLst>
                                </p:cTn>
                              </p:par>
                            </p:childTnLst>
                          </p:cTn>
                        </p:par>
                        <p:par>
                          <p:cTn id="21" fill="hold">
                            <p:stCondLst>
                              <p:cond delay="750"/>
                            </p:stCondLst>
                            <p:childTnLst>
                              <p:par>
                                <p:cTn id="22" presetID="22" presetClass="entr" presetSubtype="2"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wipe(right)">
                                      <p:cBhvr>
                                        <p:cTn id="24" dur="250"/>
                                        <p:tgtEl>
                                          <p:spTgt spid="91"/>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wipe(left)">
                                      <p:cBhvr>
                                        <p:cTn id="28" dur="250"/>
                                        <p:tgtEl>
                                          <p:spTgt spid="101"/>
                                        </p:tgtEl>
                                      </p:cBhvr>
                                    </p:animEffect>
                                  </p:childTnLst>
                                </p:cTn>
                              </p:par>
                            </p:childTnLst>
                          </p:cTn>
                        </p:par>
                        <p:par>
                          <p:cTn id="29" fill="hold">
                            <p:stCondLst>
                              <p:cond delay="1250"/>
                            </p:stCondLst>
                            <p:childTnLst>
                              <p:par>
                                <p:cTn id="30" presetID="22" presetClass="entr" presetSubtype="2" fill="hold" grpId="0" nodeType="after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wipe(right)">
                                      <p:cBhvr>
                                        <p:cTn id="32" dur="250"/>
                                        <p:tgtEl>
                                          <p:spTgt spid="10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wipe(up)">
                                      <p:cBhvr>
                                        <p:cTn id="3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56" grpId="0" animBg="1"/>
      <p:bldP spid="58" grpId="0" animBg="1"/>
      <p:bldP spid="91" grpId="0" animBg="1"/>
      <p:bldP spid="98" grpId="0" animBg="1"/>
      <p:bldP spid="101" grpId="0" animBg="1"/>
      <p:bldP spid="102" grpId="0" animBg="1"/>
      <p:bldP spid="1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617974" y="2351114"/>
            <a:ext cx="3173581" cy="1200329"/>
          </a:xfrm>
          <a:prstGeom prst="rect">
            <a:avLst/>
          </a:prstGeom>
          <a:noFill/>
        </p:spPr>
        <p:txBody>
          <a:bodyPr wrap="square" rtlCol="0">
            <a:spAutoFit/>
          </a:bodyPr>
          <a:lstStyle/>
          <a:p>
            <a:pPr algn="ctr"/>
            <a:r>
              <a:rPr lang="en-US" sz="7200" b="1" dirty="0" err="1">
                <a:solidFill>
                  <a:srgbClr val="C00000"/>
                </a:solidFill>
                <a:latin typeface="UTM Bustamalaka" panose="02040603050506020204" pitchFamily="18" charset="0"/>
              </a:rPr>
              <a:t>Luyện</a:t>
            </a:r>
            <a:r>
              <a:rPr lang="en-US" sz="7200" b="1" dirty="0">
                <a:solidFill>
                  <a:srgbClr val="C00000"/>
                </a:solidFill>
                <a:latin typeface="UTM Bustamalaka" panose="02040603050506020204" pitchFamily="18" charset="0"/>
              </a:rPr>
              <a:t> </a:t>
            </a:r>
            <a:r>
              <a:rPr lang="en-US" sz="7200" b="1" dirty="0" err="1">
                <a:solidFill>
                  <a:srgbClr val="C00000"/>
                </a:solidFill>
                <a:latin typeface="UTM Bustamalaka" panose="02040603050506020204" pitchFamily="18" charset="0"/>
              </a:rPr>
              <a:t>tập</a:t>
            </a:r>
            <a:endParaRPr lang="en-US" sz="7200" b="1" dirty="0">
              <a:solidFill>
                <a:srgbClr val="C00000"/>
              </a:solidFill>
              <a:latin typeface="UTM Bustamalaka" panose="02040603050506020204" pitchFamily="18" charset="0"/>
            </a:endParaRPr>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FA5615E1-0F37-4C14-8BFC-1DD2BAF362B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043" b="91135" l="9752" r="90603">
                        <a14:foregroundMark x1="21986" y1="36170" x2="21986" y2="36170"/>
                        <a14:foregroundMark x1="25000" y1="44504" x2="25000" y2="44504"/>
                        <a14:foregroundMark x1="24291" y1="53723" x2="24291" y2="53723"/>
                        <a14:foregroundMark x1="24291" y1="42730" x2="24291" y2="42730"/>
                        <a14:foregroundMark x1="18440" y1="44149" x2="18440" y2="44149"/>
                        <a14:foregroundMark x1="21631" y1="46099" x2="21631" y2="46099"/>
                        <a14:foregroundMark x1="16489" y1="38121" x2="16489" y2="38121"/>
                        <a14:foregroundMark x1="17199" y1="37234" x2="17199" y2="37234"/>
                        <a14:foregroundMark x1="15071" y1="34929" x2="15071" y2="34929"/>
                        <a14:foregroundMark x1="17199" y1="44149" x2="17199" y2="44149"/>
                        <a14:foregroundMark x1="46986" y1="43440" x2="46986" y2="43440"/>
                        <a14:foregroundMark x1="48759" y1="49823" x2="48759" y2="49823"/>
                        <a14:foregroundMark x1="52305" y1="53369" x2="52305" y2="53369"/>
                        <a14:foregroundMark x1="56383" y1="52660" x2="56383" y2="52660"/>
                        <a14:foregroundMark x1="55674" y1="54433" x2="55674" y2="54433"/>
                        <a14:foregroundMark x1="44681" y1="54965" x2="44681" y2="54965"/>
                        <a14:foregroundMark x1="42730" y1="53723" x2="51418" y2="54965"/>
                        <a14:foregroundMark x1="51418" y1="54965" x2="57447" y2="54255"/>
                        <a14:foregroundMark x1="79078" y1="41135" x2="75532" y2="54965"/>
                        <a14:foregroundMark x1="75532" y1="54965" x2="74468" y2="37411"/>
                        <a14:foregroundMark x1="74468" y1="37411" x2="73936" y2="43262"/>
                        <a14:foregroundMark x1="71099" y1="56383" x2="79610" y2="57270"/>
                        <a14:foregroundMark x1="79610" y1="57270" x2="71099" y2="55851"/>
                        <a14:foregroundMark x1="71099" y1="55851" x2="73582" y2="59397"/>
                        <a14:foregroundMark x1="71986" y1="52837" x2="71099" y2="59752"/>
                        <a14:foregroundMark x1="71099" y1="59752" x2="71454" y2="59929"/>
                        <a14:foregroundMark x1="77660" y1="65957" x2="83511" y2="76773"/>
                        <a14:foregroundMark x1="83511" y1="76773" x2="90780" y2="71454"/>
                        <a14:foregroundMark x1="90780" y1="71454" x2="83333" y2="72518"/>
                        <a14:foregroundMark x1="83333" y1="72518" x2="80319" y2="65248"/>
                        <a14:foregroundMark x1="80319" y1="65248" x2="72872" y2="68972"/>
                        <a14:foregroundMark x1="18617" y1="58865" x2="12943" y2="67199"/>
                        <a14:foregroundMark x1="12943" y1="67199" x2="12943" y2="76950"/>
                        <a14:foregroundMark x1="12943" y1="76950" x2="16312" y2="67199"/>
                        <a14:foregroundMark x1="16312" y1="67199" x2="15780" y2="60284"/>
                        <a14:foregroundMark x1="31028" y1="69326" x2="32447" y2="82447"/>
                        <a14:foregroundMark x1="32447" y1="82447" x2="34752" y2="83511"/>
                        <a14:foregroundMark x1="63121" y1="71631" x2="57447" y2="88830"/>
                        <a14:foregroundMark x1="57447" y1="88830" x2="64716" y2="75000"/>
                        <a14:foregroundMark x1="64716" y1="75000" x2="60106" y2="69681"/>
                        <a14:foregroundMark x1="60106" y1="69681" x2="59752" y2="74468"/>
                        <a14:foregroundMark x1="76418" y1="74645" x2="71277" y2="75532"/>
                        <a14:foregroundMark x1="80496" y1="78191" x2="73404" y2="78546"/>
                        <a14:foregroundMark x1="70035" y1="75532" x2="71986" y2="75532"/>
                        <a14:foregroundMark x1="72695" y1="78901" x2="72695" y2="78901"/>
                        <a14:foregroundMark x1="72872" y1="79255" x2="71986" y2="78546"/>
                        <a14:foregroundMark x1="89007" y1="67908" x2="89007" y2="67908"/>
                        <a14:foregroundMark x1="88830" y1="68262" x2="89716" y2="72340"/>
                        <a14:foregroundMark x1="48759" y1="82979" x2="53014" y2="84220"/>
                        <a14:foregroundMark x1="51950" y1="82624" x2="48759" y2="83688"/>
                        <a14:foregroundMark x1="50000" y1="82624" x2="48759" y2="84043"/>
                        <a14:foregroundMark x1="49823" y1="80851" x2="49468" y2="84397"/>
                        <a14:foregroundMark x1="50177" y1="81383" x2="48582" y2="84397"/>
                        <a14:foregroundMark x1="49291" y1="89894" x2="49291" y2="89894"/>
                        <a14:foregroundMark x1="49113" y1="90071" x2="68262" y2="90780"/>
                        <a14:foregroundMark x1="42908" y1="75709" x2="33688" y2="79255"/>
                        <a14:foregroundMark x1="33688" y1="79255" x2="33688" y2="79255"/>
                        <a14:foregroundMark x1="38830" y1="74113" x2="41135" y2="75000"/>
                        <a14:foregroundMark x1="42730" y1="75355" x2="43262" y2="77660"/>
                        <a14:foregroundMark x1="42908" y1="77482" x2="40248" y2="74468"/>
                        <a14:foregroundMark x1="40957" y1="76064" x2="45567" y2="75709"/>
                        <a14:foregroundMark x1="43440" y1="76064" x2="43262" y2="74468"/>
                        <a14:foregroundMark x1="27305" y1="75532" x2="25177" y2="75532"/>
                        <a14:foregroundMark x1="29433" y1="84220" x2="26418" y2="85106"/>
                        <a14:foregroundMark x1="25887" y1="90603" x2="40248" y2="91312"/>
                        <a14:foregroundMark x1="57979" y1="53723" x2="56383" y2="52128"/>
                        <a14:foregroundMark x1="74113" y1="56206" x2="73582" y2="49823"/>
                        <a14:foregroundMark x1="72695" y1="53723" x2="68262" y2="56915"/>
                        <a14:foregroundMark x1="14362" y1="78901" x2="19326" y2="80851"/>
                        <a14:foregroundMark x1="21631" y1="54787" x2="17730" y2="55851"/>
                        <a14:foregroundMark x1="23050" y1="57270" x2="22872" y2="60816"/>
                        <a14:foregroundMark x1="47163" y1="9752" x2="52660" y2="9043"/>
                      </a14:backgroundRemoval>
                    </a14:imgEffect>
                  </a14:imgLayer>
                </a14:imgProps>
              </a:ext>
              <a:ext uri="{28A0092B-C50C-407E-A947-70E740481C1C}">
                <a14:useLocalDpi xmlns:a14="http://schemas.microsoft.com/office/drawing/2010/main" val="0"/>
              </a:ext>
            </a:extLst>
          </a:blip>
          <a:stretch>
            <a:fillRect/>
          </a:stretch>
        </p:blipFill>
        <p:spPr>
          <a:xfrm>
            <a:off x="6489506" y="423645"/>
            <a:ext cx="5083949" cy="5083949"/>
          </a:xfrm>
          <a:prstGeom prst="rect">
            <a:avLst/>
          </a:prstGeom>
        </p:spPr>
      </p:pic>
    </p:spTree>
    <p:extLst>
      <p:ext uri="{BB962C8B-B14F-4D97-AF65-F5344CB8AC3E}">
        <p14:creationId xmlns:p14="http://schemas.microsoft.com/office/powerpoint/2010/main" val="3501478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1150"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Freeform: Shape 46">
            <a:extLst>
              <a:ext uri="{FF2B5EF4-FFF2-40B4-BE49-F238E27FC236}">
                <a16:creationId xmlns:a16="http://schemas.microsoft.com/office/drawing/2014/main" id="{DC6E0ABE-EF43-440A-92E3-62E3A03513DA}"/>
              </a:ext>
            </a:extLst>
          </p:cNvPr>
          <p:cNvSpPr/>
          <p:nvPr/>
        </p:nvSpPr>
        <p:spPr>
          <a:xfrm rot="3902418">
            <a:off x="2023588" y="-961056"/>
            <a:ext cx="2015545"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97857"/>
            <a:ext cx="4718164" cy="6126297"/>
          </a:xfrm>
          <a:prstGeom prst="rect">
            <a:avLst/>
          </a:prstGeom>
        </p:spPr>
      </p:pic>
      <p:sp>
        <p:nvSpPr>
          <p:cNvPr id="2" name="TextBox 1">
            <a:extLst>
              <a:ext uri="{FF2B5EF4-FFF2-40B4-BE49-F238E27FC236}">
                <a16:creationId xmlns:a16="http://schemas.microsoft.com/office/drawing/2014/main" id="{3AEE5698-01A5-4E35-9E93-1E8C15D5475F}"/>
              </a:ext>
            </a:extLst>
          </p:cNvPr>
          <p:cNvSpPr txBox="1"/>
          <p:nvPr/>
        </p:nvSpPr>
        <p:spPr>
          <a:xfrm>
            <a:off x="2032000" y="754746"/>
            <a:ext cx="2061029" cy="646331"/>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Bài 1</a:t>
            </a:r>
          </a:p>
        </p:txBody>
      </p:sp>
      <p:sp>
        <p:nvSpPr>
          <p:cNvPr id="55" name="TextBox 54">
            <a:extLst>
              <a:ext uri="{FF2B5EF4-FFF2-40B4-BE49-F238E27FC236}">
                <a16:creationId xmlns:a16="http://schemas.microsoft.com/office/drawing/2014/main" id="{CB372D3F-70EC-4E3B-AD25-7192BD3025E1}"/>
              </a:ext>
            </a:extLst>
          </p:cNvPr>
          <p:cNvSpPr txBox="1"/>
          <p:nvPr/>
        </p:nvSpPr>
        <p:spPr>
          <a:xfrm>
            <a:off x="836700" y="1666791"/>
            <a:ext cx="4565155" cy="1754326"/>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Tìm những câu văn miêu tả trong truyện Chú Đất Nung.</a:t>
            </a:r>
          </a:p>
        </p:txBody>
      </p:sp>
      <p:pic>
        <p:nvPicPr>
          <p:cNvPr id="13" name="Picture 12">
            <a:extLst>
              <a:ext uri="{FF2B5EF4-FFF2-40B4-BE49-F238E27FC236}">
                <a16:creationId xmlns:a16="http://schemas.microsoft.com/office/drawing/2014/main" id="{1FDE1941-F8F9-4B33-B6D0-57E548EF428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75" b="94854" l="8067" r="90000">
                        <a14:foregroundMark x1="17800" y1="45341" x2="16267" y2="79277"/>
                        <a14:foregroundMark x1="16267" y1="79277" x2="31067" y2="69263"/>
                        <a14:foregroundMark x1="31067" y1="69263" x2="27400" y2="48401"/>
                        <a14:foregroundMark x1="27400" y1="48401" x2="24333" y2="44784"/>
                        <a14:foregroundMark x1="20800" y1="42976" x2="9800" y2="58971"/>
                        <a14:foregroundMark x1="9800" y1="58971" x2="8267" y2="73435"/>
                        <a14:foregroundMark x1="8267" y1="73435" x2="9667" y2="88317"/>
                        <a14:foregroundMark x1="9667" y1="88317" x2="25867" y2="91238"/>
                        <a14:foregroundMark x1="25867" y1="91238" x2="30133" y2="67038"/>
                        <a14:foregroundMark x1="30133" y1="67038" x2="26333" y2="52017"/>
                        <a14:foregroundMark x1="23333" y1="49652" x2="12600" y2="73853"/>
                        <a14:foregroundMark x1="12600" y1="73853" x2="14467" y2="81085"/>
                        <a14:foregroundMark x1="22933" y1="49930" x2="22067" y2="81502"/>
                        <a14:foregroundMark x1="22067" y1="81502" x2="22400" y2="82337"/>
                        <a14:foregroundMark x1="25733" y1="49513" x2="32267" y2="70097"/>
                        <a14:foregroundMark x1="32267" y1="70097" x2="31267" y2="89152"/>
                        <a14:foregroundMark x1="25533" y1="60918" x2="25333" y2="75661"/>
                        <a14:foregroundMark x1="25333" y1="75661" x2="24933" y2="76078"/>
                        <a14:foregroundMark x1="15267" y1="49513" x2="9600" y2="61613"/>
                        <a14:foregroundMark x1="9600" y1="61613" x2="12133" y2="72462"/>
                        <a14:foregroundMark x1="15067" y1="57441" x2="10733" y2="71766"/>
                        <a14:foregroundMark x1="12667" y1="47566" x2="8333" y2="67038"/>
                        <a14:foregroundMark x1="9133" y1="56189" x2="8133" y2="62726"/>
                        <a14:foregroundMark x1="867" y1="89847" x2="13933" y2="75104"/>
                        <a14:foregroundMark x1="13933" y1="75104" x2="30800" y2="65369"/>
                        <a14:foregroundMark x1="30800" y1="65369" x2="42467" y2="64951"/>
                        <a14:foregroundMark x1="42467" y1="64951" x2="88000" y2="76217"/>
                        <a14:foregroundMark x1="88000" y1="76217" x2="96200" y2="85953"/>
                        <a14:foregroundMark x1="96200" y1="85953" x2="98733" y2="99444"/>
                        <a14:foregroundMark x1="98733" y1="99444" x2="3133" y2="92350"/>
                        <a14:foregroundMark x1="3133" y1="92350" x2="33800" y2="86231"/>
                        <a14:foregroundMark x1="33800" y1="86231" x2="59533" y2="89708"/>
                        <a14:foregroundMark x1="59533" y1="89708" x2="48867" y2="82893"/>
                        <a14:foregroundMark x1="48867" y1="82893" x2="54467" y2="94854"/>
                        <a14:foregroundMark x1="54467" y1="94854" x2="44400" y2="88456"/>
                        <a14:foregroundMark x1="44400" y1="88456" x2="66800" y2="87761"/>
                        <a14:foregroundMark x1="66800" y1="87761" x2="66800" y2="87761"/>
                        <a14:foregroundMark x1="49400" y1="61335" x2="30867" y2="51043"/>
                        <a14:foregroundMark x1="51200" y1="56745" x2="61400" y2="47149"/>
                        <a14:foregroundMark x1="61400" y1="47149" x2="63200" y2="51321"/>
                        <a14:foregroundMark x1="23733" y1="47566" x2="54533" y2="41586"/>
                        <a14:foregroundMark x1="54533" y1="41586" x2="65200" y2="48122"/>
                        <a14:foregroundMark x1="65200" y1="48122" x2="65200" y2="48122"/>
                        <a14:foregroundMark x1="31667" y1="49235" x2="45533" y2="48957"/>
                        <a14:foregroundMark x1="45533" y1="48957" x2="60267" y2="50487"/>
                        <a14:foregroundMark x1="26333" y1="45063" x2="45800" y2="41725"/>
                        <a14:foregroundMark x1="45800" y1="41725" x2="62600" y2="46036"/>
                        <a14:foregroundMark x1="62600" y1="46036" x2="65000" y2="47566"/>
                      </a14:backgroundRemoval>
                    </a14:imgEffect>
                  </a14:imgLayer>
                </a14:imgProps>
              </a:ext>
            </a:extLst>
          </a:blip>
          <a:srcRect l="5530" t="35655" r="7079"/>
          <a:stretch/>
        </p:blipFill>
        <p:spPr>
          <a:xfrm>
            <a:off x="1133815" y="3384159"/>
            <a:ext cx="4216868" cy="2365025"/>
          </a:xfrm>
          <a:prstGeom prst="rect">
            <a:avLst/>
          </a:prstGeom>
        </p:spPr>
      </p:pic>
      <p:sp>
        <p:nvSpPr>
          <p:cNvPr id="59" name="TextBox 58">
            <a:extLst>
              <a:ext uri="{FF2B5EF4-FFF2-40B4-BE49-F238E27FC236}">
                <a16:creationId xmlns:a16="http://schemas.microsoft.com/office/drawing/2014/main" id="{43761D6C-1411-44A9-91F0-7A5C99BC5682}"/>
              </a:ext>
            </a:extLst>
          </p:cNvPr>
          <p:cNvSpPr txBox="1"/>
          <p:nvPr/>
        </p:nvSpPr>
        <p:spPr>
          <a:xfrm>
            <a:off x="877137" y="5846898"/>
            <a:ext cx="4565155" cy="461665"/>
          </a:xfrm>
          <a:prstGeom prst="rect">
            <a:avLst/>
          </a:prstGeom>
          <a:noFill/>
        </p:spPr>
        <p:txBody>
          <a:bodyPr wrap="square" rtlCol="0">
            <a:spAutoFit/>
          </a:bodyPr>
          <a:lstStyle/>
          <a:p>
            <a:pPr algn="ctr"/>
            <a:r>
              <a:rPr lang="en-US" sz="2400" b="1">
                <a:solidFill>
                  <a:srgbClr val="AA6F73"/>
                </a:solidFill>
                <a:latin typeface="Times New Roman" panose="02020603050405020304" pitchFamily="18" charset="0"/>
                <a:cs typeface="Times New Roman" panose="02020603050405020304" pitchFamily="18" charset="0"/>
              </a:rPr>
              <a:t>Sách giáo khoa trang 134 và 138</a:t>
            </a:r>
            <a:endParaRPr lang="vi-VN" sz="2400" b="1">
              <a:solidFill>
                <a:srgbClr val="AA6F73"/>
              </a:solidFill>
              <a:latin typeface="Times New Roman" panose="02020603050405020304" pitchFamily="18" charset="0"/>
              <a:cs typeface="Times New Roman" panose="02020603050405020304" pitchFamily="18" charset="0"/>
            </a:endParaRPr>
          </a:p>
        </p:txBody>
      </p:sp>
      <p:pic>
        <p:nvPicPr>
          <p:cNvPr id="91" name="Picture 90">
            <a:extLst>
              <a:ext uri="{FF2B5EF4-FFF2-40B4-BE49-F238E27FC236}">
                <a16:creationId xmlns:a16="http://schemas.microsoft.com/office/drawing/2014/main" id="{A1BE68B5-F040-499A-8191-BA1B26F32829}"/>
              </a:ext>
            </a:extLst>
          </p:cNvPr>
          <p:cNvPicPr>
            <a:picLocks noChangeAspect="1"/>
          </p:cNvPicPr>
          <p:nvPr/>
        </p:nvPicPr>
        <p:blipFill>
          <a:blip r:embed="rId6">
            <a:duotone>
              <a:prstClr val="black"/>
              <a:srgbClr val="F6E0B5">
                <a:tint val="45000"/>
                <a:satMod val="400000"/>
              </a:srgbClr>
            </a:duotone>
            <a:extLst>
              <a:ext uri="{BEBA8EAE-BF5A-486C-A8C5-ECC9F3942E4B}">
                <a14:imgProps xmlns:a14="http://schemas.microsoft.com/office/drawing/2010/main">
                  <a14:imgLayer r:embed="rId7">
                    <a14:imgEffect>
                      <a14:backgroundRemoval t="2299" b="98358" l="1852" r="97840">
                        <a14:foregroundMark x1="37963" y1="19869" x2="40741" y2="49261"/>
                        <a14:foregroundMark x1="40741" y1="49261" x2="52006" y2="25123"/>
                        <a14:foregroundMark x1="52006" y1="25123" x2="49383" y2="63218"/>
                        <a14:foregroundMark x1="49383" y1="63218" x2="46451" y2="29885"/>
                        <a14:foregroundMark x1="46451" y1="29885" x2="59568" y2="56486"/>
                        <a14:foregroundMark x1="59568" y1="56486" x2="31636" y2="22660"/>
                        <a14:foregroundMark x1="31636" y1="22660" x2="62809" y2="66338"/>
                        <a14:foregroundMark x1="62809" y1="66338" x2="65123" y2="21675"/>
                        <a14:foregroundMark x1="65123" y1="21675" x2="34877" y2="47947"/>
                        <a14:foregroundMark x1="34877" y1="47947" x2="46142" y2="56486"/>
                        <a14:foregroundMark x1="92129" y1="3775" x2="3887" y2="8030"/>
                        <a14:foregroundMark x1="98920" y1="3448" x2="94511" y2="3661"/>
                        <a14:foregroundMark x1="3115" y1="81402" x2="3549" y2="92118"/>
                        <a14:foregroundMark x1="3549" y1="92118" x2="12072" y2="96602"/>
                        <a14:foregroundMark x1="79429" y1="96946" x2="92901" y2="96388"/>
                        <a14:foregroundMark x1="92901" y1="96388" x2="96914" y2="6404"/>
                        <a14:foregroundMark x1="17107" y1="2119" x2="12963" y2="2135"/>
                        <a14:foregroundMark x1="96142" y1="1806" x2="95633" y2="1808"/>
                        <a14:foregroundMark x1="12963" y1="2135" x2="3924" y2="11619"/>
                        <a14:foregroundMark x1="2599" y1="82130" x2="2778" y2="98522"/>
                        <a14:foregroundMark x1="2568" y1="79303" x2="2576" y2="80090"/>
                        <a14:foregroundMark x1="5401" y1="1149" x2="17478" y2="1465"/>
                        <a14:foregroundMark x1="94893" y1="3030" x2="97840" y2="2299"/>
                        <a14:backgroundMark x1="1235" y1="8046" x2="1235" y2="8046"/>
                        <a14:backgroundMark x1="1389" y1="7718" x2="1389" y2="7718"/>
                        <a14:backgroundMark x1="1389" y1="16420" x2="1389" y2="17241"/>
                        <a14:backgroundMark x1="1698" y1="23317" x2="1698" y2="23317"/>
                        <a14:backgroundMark x1="617" y1="26929" x2="617" y2="26929"/>
                        <a14:backgroundMark x1="617" y1="26765" x2="1698" y2="21018"/>
                        <a14:backgroundMark x1="1235" y1="18719" x2="309" y2="9195"/>
                        <a14:backgroundMark x1="1698" y1="18391" x2="154" y2="18062"/>
                        <a14:backgroundMark x1="1235" y1="5419" x2="2006" y2="79310"/>
                        <a14:backgroundMark x1="6481" y1="98851" x2="41358" y2="99672"/>
                        <a14:backgroundMark x1="41358" y1="99672" x2="90741" y2="99179"/>
                        <a14:backgroundMark x1="90741" y1="99179" x2="90741" y2="99179"/>
                        <a14:backgroundMark x1="89506" y1="97701" x2="89506" y2="97701"/>
                        <a14:backgroundMark x1="88889" y1="96552" x2="88889" y2="96552"/>
                        <a14:backgroundMark x1="3086" y1="80788" x2="3086" y2="80788"/>
                        <a14:backgroundMark x1="2315" y1="80460" x2="3549" y2="80788"/>
                        <a14:backgroundMark x1="17284" y1="1806" x2="35340" y2="164"/>
                        <a14:backgroundMark x1="35340" y1="164" x2="95833" y2="1478"/>
                      </a14:backgroundRemoval>
                    </a14:imgEffect>
                  </a14:imgLayer>
                </a14:imgProps>
              </a:ext>
              <a:ext uri="{28A0092B-C50C-407E-A947-70E740481C1C}">
                <a14:useLocalDpi xmlns:a14="http://schemas.microsoft.com/office/drawing/2010/main" val="0"/>
              </a:ext>
            </a:extLst>
          </a:blip>
          <a:stretch>
            <a:fillRect/>
          </a:stretch>
        </p:blipFill>
        <p:spPr>
          <a:xfrm>
            <a:off x="6892190" y="961184"/>
            <a:ext cx="4487988" cy="4538488"/>
          </a:xfrm>
          <a:prstGeom prst="rect">
            <a:avLst/>
          </a:prstGeom>
          <a:effectLst>
            <a:outerShdw blurRad="50800" dist="38100" dir="8100000" sx="102000" sy="102000" algn="tr" rotWithShape="0">
              <a:prstClr val="black">
                <a:alpha val="28000"/>
              </a:prstClr>
            </a:outerShdw>
          </a:effectLst>
        </p:spPr>
      </p:pic>
      <p:grpSp>
        <p:nvGrpSpPr>
          <p:cNvPr id="3" name="Group 2">
            <a:extLst>
              <a:ext uri="{FF2B5EF4-FFF2-40B4-BE49-F238E27FC236}">
                <a16:creationId xmlns:a16="http://schemas.microsoft.com/office/drawing/2014/main" id="{7E64D6B6-7D6F-4FCD-930B-D44BDAA47CDE}"/>
              </a:ext>
            </a:extLst>
          </p:cNvPr>
          <p:cNvGrpSpPr/>
          <p:nvPr/>
        </p:nvGrpSpPr>
        <p:grpSpPr>
          <a:xfrm>
            <a:off x="10405558" y="315282"/>
            <a:ext cx="1366476" cy="1446363"/>
            <a:chOff x="251826" y="4452926"/>
            <a:chExt cx="2320625" cy="2320625"/>
          </a:xfrm>
        </p:grpSpPr>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251826" y="4452926"/>
              <a:ext cx="2320625" cy="2320625"/>
            </a:xfrm>
            <a:prstGeom prst="rect">
              <a:avLst/>
            </a:prstGeom>
          </p:spPr>
        </p:pic>
        <p:sp>
          <p:nvSpPr>
            <p:cNvPr id="5" name="Rectangle 4">
              <a:extLst>
                <a:ext uri="{FF2B5EF4-FFF2-40B4-BE49-F238E27FC236}">
                  <a16:creationId xmlns:a16="http://schemas.microsoft.com/office/drawing/2014/main" id="{4664614B-BF82-4418-B358-5A2F763C74F2}"/>
                </a:ext>
              </a:extLst>
            </p:cNvPr>
            <p:cNvSpPr/>
            <p:nvPr/>
          </p:nvSpPr>
          <p:spPr>
            <a:xfrm rot="19087892">
              <a:off x="584557" y="4856845"/>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C4AF972-CAC9-4E52-822E-7733BC531026}"/>
                </a:ext>
              </a:extLst>
            </p:cNvPr>
            <p:cNvSpPr/>
            <p:nvPr/>
          </p:nvSpPr>
          <p:spPr>
            <a:xfrm>
              <a:off x="1087858" y="6126447"/>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23816" y="4112631"/>
            <a:ext cx="1524551" cy="2644735"/>
          </a:xfrm>
          <a:prstGeom prst="rect">
            <a:avLst/>
          </a:prstGeom>
        </p:spPr>
      </p:pic>
      <p:sp>
        <p:nvSpPr>
          <p:cNvPr id="99" name="TextBox 98">
            <a:extLst>
              <a:ext uri="{FF2B5EF4-FFF2-40B4-BE49-F238E27FC236}">
                <a16:creationId xmlns:a16="http://schemas.microsoft.com/office/drawing/2014/main" id="{E4AAA337-7C0C-4111-A634-BBBABD2EE0A3}"/>
              </a:ext>
            </a:extLst>
          </p:cNvPr>
          <p:cNvSpPr txBox="1"/>
          <p:nvPr/>
        </p:nvSpPr>
        <p:spPr>
          <a:xfrm>
            <a:off x="7043557" y="1571377"/>
            <a:ext cx="4135473" cy="3108543"/>
          </a:xfrm>
          <a:prstGeom prst="rect">
            <a:avLst/>
          </a:prstGeom>
          <a:noFill/>
        </p:spPr>
        <p:txBody>
          <a:bodyPr wrap="square" rtlCol="0">
            <a:spAutoFit/>
          </a:bodyPr>
          <a:lstStyle>
            <a:defPPr>
              <a:defRPr lang="en-US"/>
            </a:defPPr>
            <a:lvl1pPr indent="465138" algn="just">
              <a:defRPr sz="3600" b="1">
                <a:latin typeface="Times New Roman" panose="02020603050405020304" pitchFamily="18" charset="0"/>
                <a:cs typeface="Times New Roman" panose="02020603050405020304" pitchFamily="18" charset="0"/>
              </a:defRPr>
            </a:lvl1pPr>
          </a:lstStyle>
          <a:p>
            <a:r>
              <a:rPr lang="en-US" sz="2800"/>
              <a:t>Câu văn miêu tả trong truyện Chú Đất Nung là: “</a:t>
            </a:r>
            <a:r>
              <a:rPr lang="vi-VN" sz="2800" i="1"/>
              <a:t>Đó là một chàng kị sĩ rất bảnh, cưỡi ngựa tía, dây cương vàng và một nàng công chúa mặt trắng, ngồi trong mái lầu son.</a:t>
            </a:r>
            <a:r>
              <a:rPr lang="en-US" sz="2800"/>
              <a:t>”</a:t>
            </a:r>
          </a:p>
        </p:txBody>
      </p:sp>
    </p:spTree>
    <p:extLst>
      <p:ext uri="{BB962C8B-B14F-4D97-AF65-F5344CB8AC3E}">
        <p14:creationId xmlns:p14="http://schemas.microsoft.com/office/powerpoint/2010/main" val="2825312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59">
                                            <p:txEl>
                                              <p:pRg st="0" end="0"/>
                                            </p:txEl>
                                          </p:spTgt>
                                        </p:tgtEl>
                                        <p:attrNameLst>
                                          <p:attrName>style.visibility</p:attrName>
                                        </p:attrNameLst>
                                      </p:cBhvr>
                                      <p:to>
                                        <p:strVal val="visible"/>
                                      </p:to>
                                    </p:set>
                                    <p:animEffect transition="in" filter="fade">
                                      <p:cBhvr>
                                        <p:cTn id="19" dur="750"/>
                                        <p:tgtEl>
                                          <p:spTgt spid="59">
                                            <p:txEl>
                                              <p:pRg st="0" end="0"/>
                                            </p:txEl>
                                          </p:spTgt>
                                        </p:tgtEl>
                                      </p:cBhvr>
                                    </p:animEffect>
                                    <p:anim calcmode="lin" valueType="num">
                                      <p:cBhvr>
                                        <p:cTn id="20"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fade">
                                      <p:cBhvr>
                                        <p:cTn id="26" dur="1000"/>
                                        <p:tgtEl>
                                          <p:spTgt spid="91"/>
                                        </p:tgtEl>
                                      </p:cBhvr>
                                    </p:animEffect>
                                    <p:anim calcmode="lin" valueType="num">
                                      <p:cBhvr>
                                        <p:cTn id="27" dur="1000" fill="hold"/>
                                        <p:tgtEl>
                                          <p:spTgt spid="91"/>
                                        </p:tgtEl>
                                        <p:attrNameLst>
                                          <p:attrName>ppt_x</p:attrName>
                                        </p:attrNameLst>
                                      </p:cBhvr>
                                      <p:tavLst>
                                        <p:tav tm="0">
                                          <p:val>
                                            <p:strVal val="#ppt_x"/>
                                          </p:val>
                                        </p:tav>
                                        <p:tav tm="100000">
                                          <p:val>
                                            <p:strVal val="#ppt_x"/>
                                          </p:val>
                                        </p:tav>
                                      </p:tavLst>
                                    </p:anim>
                                    <p:anim calcmode="lin" valueType="num">
                                      <p:cBhvr>
                                        <p:cTn id="28" dur="1000" fill="hold"/>
                                        <p:tgtEl>
                                          <p:spTgt spid="91"/>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1000"/>
                                        <p:tgtEl>
                                          <p:spTgt spid="99"/>
                                        </p:tgtEl>
                                      </p:cBhvr>
                                    </p:animEffect>
                                    <p:anim calcmode="lin" valueType="num">
                                      <p:cBhvr>
                                        <p:cTn id="33" dur="1000" fill="hold"/>
                                        <p:tgtEl>
                                          <p:spTgt spid="99"/>
                                        </p:tgtEl>
                                        <p:attrNameLst>
                                          <p:attrName>ppt_x</p:attrName>
                                        </p:attrNameLst>
                                      </p:cBhvr>
                                      <p:tavLst>
                                        <p:tav tm="0">
                                          <p:val>
                                            <p:strVal val="#ppt_x"/>
                                          </p:val>
                                        </p:tav>
                                        <p:tav tm="100000">
                                          <p:val>
                                            <p:strVal val="#ppt_x"/>
                                          </p:val>
                                        </p:tav>
                                      </p:tavLst>
                                    </p:anim>
                                    <p:anim calcmode="lin" valueType="num">
                                      <p:cBhvr>
                                        <p:cTn id="3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1150"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Freeform: Shape 46">
            <a:extLst>
              <a:ext uri="{FF2B5EF4-FFF2-40B4-BE49-F238E27FC236}">
                <a16:creationId xmlns:a16="http://schemas.microsoft.com/office/drawing/2014/main" id="{DC6E0ABE-EF43-440A-92E3-62E3A03513DA}"/>
              </a:ext>
            </a:extLst>
          </p:cNvPr>
          <p:cNvSpPr/>
          <p:nvPr/>
        </p:nvSpPr>
        <p:spPr>
          <a:xfrm rot="3902418">
            <a:off x="2071037" y="-1199224"/>
            <a:ext cx="2015545"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97857"/>
            <a:ext cx="4718164" cy="6126297"/>
          </a:xfrm>
          <a:prstGeom prst="rect">
            <a:avLst/>
          </a:prstGeom>
        </p:spPr>
      </p:pic>
      <p:sp>
        <p:nvSpPr>
          <p:cNvPr id="2" name="TextBox 1">
            <a:extLst>
              <a:ext uri="{FF2B5EF4-FFF2-40B4-BE49-F238E27FC236}">
                <a16:creationId xmlns:a16="http://schemas.microsoft.com/office/drawing/2014/main" id="{3AEE5698-01A5-4E35-9E93-1E8C15D5475F}"/>
              </a:ext>
            </a:extLst>
          </p:cNvPr>
          <p:cNvSpPr txBox="1"/>
          <p:nvPr/>
        </p:nvSpPr>
        <p:spPr>
          <a:xfrm>
            <a:off x="2079449" y="516578"/>
            <a:ext cx="2061029" cy="646331"/>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Bài 2</a:t>
            </a:r>
          </a:p>
        </p:txBody>
      </p:sp>
      <p:sp>
        <p:nvSpPr>
          <p:cNvPr id="55" name="TextBox 54">
            <a:extLst>
              <a:ext uri="{FF2B5EF4-FFF2-40B4-BE49-F238E27FC236}">
                <a16:creationId xmlns:a16="http://schemas.microsoft.com/office/drawing/2014/main" id="{CB372D3F-70EC-4E3B-AD25-7192BD3025E1}"/>
              </a:ext>
            </a:extLst>
          </p:cNvPr>
          <p:cNvSpPr txBox="1"/>
          <p:nvPr/>
        </p:nvSpPr>
        <p:spPr>
          <a:xfrm>
            <a:off x="1075359" y="1312660"/>
            <a:ext cx="4298053" cy="3416320"/>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Em thích những hình ảnh nào trong đoạn trích </a:t>
            </a:r>
            <a:r>
              <a:rPr lang="en-US" sz="3600" b="1">
                <a:latin typeface="Times New Roman" panose="02020603050405020304" pitchFamily="18" charset="0"/>
                <a:cs typeface="Times New Roman" panose="02020603050405020304" pitchFamily="18" charset="0"/>
              </a:rPr>
              <a:t>dưới đây</a:t>
            </a:r>
            <a:r>
              <a:rPr lang="vi-VN" sz="3600" b="1">
                <a:latin typeface="Times New Roman" panose="02020603050405020304" pitchFamily="18" charset="0"/>
                <a:cs typeface="Times New Roman" panose="02020603050405020304" pitchFamily="18" charset="0"/>
              </a:rPr>
              <a:t>? Hãy viết 1, 2 câu miêu tả một trong những hình ảnh đó.</a:t>
            </a:r>
          </a:p>
        </p:txBody>
      </p:sp>
      <p:grpSp>
        <p:nvGrpSpPr>
          <p:cNvPr id="3" name="Group 2">
            <a:extLst>
              <a:ext uri="{FF2B5EF4-FFF2-40B4-BE49-F238E27FC236}">
                <a16:creationId xmlns:a16="http://schemas.microsoft.com/office/drawing/2014/main" id="{7E64D6B6-7D6F-4FCD-930B-D44BDAA47CDE}"/>
              </a:ext>
            </a:extLst>
          </p:cNvPr>
          <p:cNvGrpSpPr/>
          <p:nvPr/>
        </p:nvGrpSpPr>
        <p:grpSpPr>
          <a:xfrm>
            <a:off x="508621" y="236992"/>
            <a:ext cx="1366476" cy="1446363"/>
            <a:chOff x="251826" y="4452926"/>
            <a:chExt cx="2320625" cy="2320625"/>
          </a:xfrm>
        </p:grpSpPr>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251826" y="4452926"/>
              <a:ext cx="2320625" cy="2320625"/>
            </a:xfrm>
            <a:prstGeom prst="rect">
              <a:avLst/>
            </a:prstGeom>
          </p:spPr>
        </p:pic>
        <p:sp>
          <p:nvSpPr>
            <p:cNvPr id="5" name="Rectangle 4">
              <a:extLst>
                <a:ext uri="{FF2B5EF4-FFF2-40B4-BE49-F238E27FC236}">
                  <a16:creationId xmlns:a16="http://schemas.microsoft.com/office/drawing/2014/main" id="{4664614B-BF82-4418-B358-5A2F763C74F2}"/>
                </a:ext>
              </a:extLst>
            </p:cNvPr>
            <p:cNvSpPr/>
            <p:nvPr/>
          </p:nvSpPr>
          <p:spPr>
            <a:xfrm rot="19087892">
              <a:off x="584557" y="4856845"/>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C4AF972-CAC9-4E52-822E-7733BC531026}"/>
                </a:ext>
              </a:extLst>
            </p:cNvPr>
            <p:cNvSpPr/>
            <p:nvPr/>
          </p:nvSpPr>
          <p:spPr>
            <a:xfrm>
              <a:off x="1087858" y="6126447"/>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962" y="4657964"/>
            <a:ext cx="1100500" cy="1909107"/>
          </a:xfrm>
          <a:prstGeom prst="rect">
            <a:avLst/>
          </a:prstGeom>
          <a:effectLst>
            <a:outerShdw blurRad="76200" dir="18900000" sy="23000" kx="-1200000" algn="bl" rotWithShape="0">
              <a:prstClr val="black">
                <a:alpha val="20000"/>
              </a:prstClr>
            </a:outerShdw>
          </a:effectLst>
        </p:spPr>
      </p:pic>
      <p:sp>
        <p:nvSpPr>
          <p:cNvPr id="57" name="TextBox 24">
            <a:extLst>
              <a:ext uri="{FF2B5EF4-FFF2-40B4-BE49-F238E27FC236}">
                <a16:creationId xmlns:a16="http://schemas.microsoft.com/office/drawing/2014/main" id="{6D0C174E-DFCE-4A33-A15B-6DF26F5F41E4}"/>
              </a:ext>
            </a:extLst>
          </p:cNvPr>
          <p:cNvSpPr txBox="1">
            <a:spLocks noChangeArrowheads="1"/>
          </p:cNvSpPr>
          <p:nvPr/>
        </p:nvSpPr>
        <p:spPr bwMode="auto">
          <a:xfrm>
            <a:off x="6791537" y="735292"/>
            <a:ext cx="2716213" cy="5940088"/>
          </a:xfrm>
          <a:prstGeom prst="rect">
            <a:avLst/>
          </a:prstGeom>
          <a:noFill/>
        </p:spPr>
        <p:txBody>
          <a:bodyPr wrap="square" rtlCol="0">
            <a:spAutoFit/>
          </a:bodyPr>
          <a:lstStyle>
            <a:defPPr>
              <a:defRPr lang="en-US"/>
            </a:defPPr>
            <a:lvl1pPr indent="465138" algn="just">
              <a:defRPr sz="2800" b="1">
                <a:latin typeface="Times New Roman" panose="02020603050405020304" pitchFamily="18" charset="0"/>
                <a:cs typeface="Times New Roman" panose="02020603050405020304" pitchFamily="18" charset="0"/>
              </a:defRPr>
            </a:lvl1pPr>
          </a:lstStyle>
          <a:p>
            <a:pPr indent="0"/>
            <a:r>
              <a:rPr lang="en-US" sz="2000"/>
              <a:t>Chớp</a:t>
            </a:r>
          </a:p>
          <a:p>
            <a:pPr indent="0"/>
            <a:r>
              <a:rPr lang="en-US" sz="2000"/>
              <a:t>Rạch ngang trời</a:t>
            </a:r>
          </a:p>
          <a:p>
            <a:pPr indent="0"/>
            <a:r>
              <a:rPr lang="en-US" sz="2000"/>
              <a:t>Khô khốc</a:t>
            </a:r>
          </a:p>
          <a:p>
            <a:pPr indent="0"/>
            <a:r>
              <a:rPr lang="en-US" sz="2000"/>
              <a:t>Sấm</a:t>
            </a:r>
          </a:p>
          <a:p>
            <a:pPr indent="0"/>
            <a:r>
              <a:rPr lang="en-US" sz="2000"/>
              <a:t>Ghé xuống sân</a:t>
            </a:r>
          </a:p>
          <a:p>
            <a:pPr indent="0"/>
            <a:r>
              <a:rPr lang="vi-VN" sz="2000"/>
              <a:t>Khanh khách cười</a:t>
            </a:r>
          </a:p>
          <a:p>
            <a:pPr indent="0"/>
            <a:r>
              <a:rPr lang="en-US" sz="2000"/>
              <a:t>Cây dừa</a:t>
            </a:r>
          </a:p>
          <a:p>
            <a:pPr indent="0"/>
            <a:r>
              <a:rPr lang="en-US" sz="2000"/>
              <a:t>Sải tay</a:t>
            </a:r>
          </a:p>
          <a:p>
            <a:pPr indent="0"/>
            <a:r>
              <a:rPr lang="vi-VN" sz="2000"/>
              <a:t>Bơi</a:t>
            </a:r>
            <a:endParaRPr lang="en-US" sz="2000"/>
          </a:p>
          <a:p>
            <a:pPr indent="0"/>
            <a:r>
              <a:rPr lang="vi-VN" sz="2000"/>
              <a:t>Ngọn mùng tơi</a:t>
            </a:r>
          </a:p>
          <a:p>
            <a:pPr indent="0"/>
            <a:r>
              <a:rPr lang="vi-VN" sz="2000"/>
              <a:t>Nhảy múa</a:t>
            </a:r>
          </a:p>
          <a:p>
            <a:pPr indent="0"/>
            <a:r>
              <a:rPr lang="vi-VN" sz="2000"/>
              <a:t>Mưa</a:t>
            </a:r>
          </a:p>
          <a:p>
            <a:pPr indent="0"/>
            <a:r>
              <a:rPr lang="vi-VN" sz="2000"/>
              <a:t>Mưa</a:t>
            </a:r>
          </a:p>
          <a:p>
            <a:pPr indent="0"/>
            <a:r>
              <a:rPr lang="vi-VN" sz="2000"/>
              <a:t>Ù ù như xay lúa</a:t>
            </a:r>
          </a:p>
          <a:p>
            <a:pPr indent="0"/>
            <a:r>
              <a:rPr lang="vi-VN" sz="2000"/>
              <a:t>Lộp bộp</a:t>
            </a:r>
          </a:p>
          <a:p>
            <a:pPr indent="0"/>
            <a:r>
              <a:rPr lang="vi-VN" sz="2000"/>
              <a:t>Lộp bộp</a:t>
            </a:r>
          </a:p>
          <a:p>
            <a:pPr indent="0"/>
            <a:r>
              <a:rPr lang="vi-VN" sz="2000"/>
              <a:t>Rơi</a:t>
            </a:r>
          </a:p>
          <a:p>
            <a:pPr indent="0"/>
            <a:r>
              <a:rPr lang="vi-VN" sz="2000"/>
              <a:t>Rơi...</a:t>
            </a:r>
          </a:p>
          <a:p>
            <a:pPr indent="0"/>
            <a:endParaRPr lang="vi-VN" sz="2000"/>
          </a:p>
        </p:txBody>
      </p:sp>
      <p:sp>
        <p:nvSpPr>
          <p:cNvPr id="58" name="TextBox 25">
            <a:extLst>
              <a:ext uri="{FF2B5EF4-FFF2-40B4-BE49-F238E27FC236}">
                <a16:creationId xmlns:a16="http://schemas.microsoft.com/office/drawing/2014/main" id="{E5DCF3BD-BFA0-4AAC-92C5-897B6A38B456}"/>
              </a:ext>
            </a:extLst>
          </p:cNvPr>
          <p:cNvSpPr txBox="1">
            <a:spLocks noChangeArrowheads="1"/>
          </p:cNvSpPr>
          <p:nvPr/>
        </p:nvSpPr>
        <p:spPr bwMode="auto">
          <a:xfrm>
            <a:off x="9182246" y="2651993"/>
            <a:ext cx="2705308" cy="3477875"/>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pPr indent="0"/>
            <a:r>
              <a:rPr lang="en-US"/>
              <a:t>Đất trời</a:t>
            </a:r>
          </a:p>
          <a:p>
            <a:pPr indent="0"/>
            <a:r>
              <a:rPr lang="vi-VN"/>
              <a:t>Mù trắng nước</a:t>
            </a:r>
          </a:p>
          <a:p>
            <a:pPr indent="0"/>
            <a:r>
              <a:rPr lang="vi-VN"/>
              <a:t>Mưa chéo mặt sân</a:t>
            </a:r>
          </a:p>
          <a:p>
            <a:pPr indent="0"/>
            <a:r>
              <a:rPr lang="en-US"/>
              <a:t>Sủi bọt</a:t>
            </a:r>
          </a:p>
          <a:p>
            <a:pPr indent="0"/>
            <a:r>
              <a:rPr lang="en-US"/>
              <a:t>Cóc nhảy chồm chồm</a:t>
            </a:r>
          </a:p>
          <a:p>
            <a:pPr indent="0"/>
            <a:r>
              <a:rPr lang="en-US"/>
              <a:t>Chó sủa</a:t>
            </a:r>
          </a:p>
          <a:p>
            <a:pPr indent="0"/>
            <a:r>
              <a:rPr lang="en-US"/>
              <a:t>Cây lá hả hê</a:t>
            </a:r>
          </a:p>
          <a:p>
            <a:pPr indent="0"/>
            <a:r>
              <a:rPr lang="pt-BR"/>
              <a:t>Bố em đi cày về</a:t>
            </a:r>
          </a:p>
          <a:p>
            <a:pPr indent="0"/>
            <a:r>
              <a:rPr lang="en-US"/>
              <a:t>Đội sấm</a:t>
            </a:r>
          </a:p>
          <a:p>
            <a:pPr indent="0"/>
            <a:r>
              <a:rPr lang="en-US"/>
              <a:t>Đội chớp</a:t>
            </a:r>
          </a:p>
          <a:p>
            <a:pPr indent="0"/>
            <a:r>
              <a:rPr lang="vi-VN"/>
              <a:t>Đội cả trời mưa...</a:t>
            </a:r>
          </a:p>
        </p:txBody>
      </p:sp>
      <p:sp>
        <p:nvSpPr>
          <p:cNvPr id="60" name="TextBox 59">
            <a:extLst>
              <a:ext uri="{FF2B5EF4-FFF2-40B4-BE49-F238E27FC236}">
                <a16:creationId xmlns:a16="http://schemas.microsoft.com/office/drawing/2014/main" id="{B6235C86-23BB-4590-AA95-F9223EE82E64}"/>
              </a:ext>
            </a:extLst>
          </p:cNvPr>
          <p:cNvSpPr txBox="1"/>
          <p:nvPr/>
        </p:nvSpPr>
        <p:spPr>
          <a:xfrm>
            <a:off x="7647447" y="6136800"/>
            <a:ext cx="2927011" cy="400110"/>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r>
              <a:rPr lang="en-US">
                <a:solidFill>
                  <a:srgbClr val="C00000"/>
                </a:solidFill>
              </a:rPr>
              <a:t>Trần Đăng Khoa</a:t>
            </a:r>
          </a:p>
        </p:txBody>
      </p:sp>
      <p:sp>
        <p:nvSpPr>
          <p:cNvPr id="61" name="TextBox 60">
            <a:extLst>
              <a:ext uri="{FF2B5EF4-FFF2-40B4-BE49-F238E27FC236}">
                <a16:creationId xmlns:a16="http://schemas.microsoft.com/office/drawing/2014/main" id="{7A2FEE6E-07A3-4092-813F-0C15E7AA18AA}"/>
              </a:ext>
            </a:extLst>
          </p:cNvPr>
          <p:cNvSpPr txBox="1"/>
          <p:nvPr/>
        </p:nvSpPr>
        <p:spPr>
          <a:xfrm>
            <a:off x="8356546" y="412164"/>
            <a:ext cx="1358142" cy="707886"/>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pPr indent="0" algn="ctr"/>
            <a:r>
              <a:rPr lang="en-US">
                <a:solidFill>
                  <a:srgbClr val="C00000"/>
                </a:solidFill>
              </a:rPr>
              <a:t>Mưa </a:t>
            </a:r>
          </a:p>
          <a:p>
            <a:pPr indent="0" algn="ctr"/>
            <a:r>
              <a:rPr lang="en-US" b="0" i="1">
                <a:solidFill>
                  <a:srgbClr val="C00000"/>
                </a:solidFill>
              </a:rPr>
              <a:t>(trích)</a:t>
            </a:r>
          </a:p>
        </p:txBody>
      </p:sp>
      <p:sp>
        <p:nvSpPr>
          <p:cNvPr id="92" name="TextBox 91">
            <a:extLst>
              <a:ext uri="{FF2B5EF4-FFF2-40B4-BE49-F238E27FC236}">
                <a16:creationId xmlns:a16="http://schemas.microsoft.com/office/drawing/2014/main" id="{29A9B263-0D4A-48DD-9973-DD64EEA3D7B5}"/>
              </a:ext>
            </a:extLst>
          </p:cNvPr>
          <p:cNvSpPr txBox="1"/>
          <p:nvPr/>
        </p:nvSpPr>
        <p:spPr>
          <a:xfrm>
            <a:off x="1137456" y="4858909"/>
            <a:ext cx="4565155" cy="523220"/>
          </a:xfrm>
          <a:prstGeom prst="rect">
            <a:avLst/>
          </a:prstGeom>
          <a:noFill/>
        </p:spPr>
        <p:txBody>
          <a:bodyPr wrap="square" rtlCol="0">
            <a:spAutoFit/>
          </a:bodyPr>
          <a:lstStyle/>
          <a:p>
            <a:pPr algn="ctr"/>
            <a:r>
              <a:rPr lang="en-US" sz="2800" b="1">
                <a:solidFill>
                  <a:srgbClr val="AA6F73"/>
                </a:solidFill>
                <a:latin typeface="Times New Roman" panose="02020603050405020304" pitchFamily="18" charset="0"/>
                <a:cs typeface="Times New Roman" panose="02020603050405020304" pitchFamily="18" charset="0"/>
              </a:rPr>
              <a:t>Sách giáo khoa trang 141</a:t>
            </a:r>
            <a:endParaRPr lang="vi-VN" sz="2800" b="1">
              <a:solidFill>
                <a:srgbClr val="AA6F73"/>
              </a:solidFill>
              <a:latin typeface="Times New Roman" panose="02020603050405020304" pitchFamily="18" charset="0"/>
              <a:cs typeface="Times New Roman" panose="02020603050405020304" pitchFamily="18" charset="0"/>
            </a:endParaRPr>
          </a:p>
        </p:txBody>
      </p:sp>
      <p:pic>
        <p:nvPicPr>
          <p:cNvPr id="5122" name="Picture 2" descr="Top 10 Bài văn phân tích bài thơ &amp;quot;Mưa&amp;quot; của Trần Đăng Khoa hay nhất -  Toplist.vn">
            <a:extLst>
              <a:ext uri="{FF2B5EF4-FFF2-40B4-BE49-F238E27FC236}">
                <a16:creationId xmlns:a16="http://schemas.microsoft.com/office/drawing/2014/main" id="{066B7272-E9B8-454C-AE52-439C947444B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89" b="97556" l="2750" r="24875">
                        <a14:foregroundMark x1="20500" y1="14444" x2="14125" y2="5778"/>
                        <a14:foregroundMark x1="14125" y1="5778" x2="11250" y2="13778"/>
                        <a14:foregroundMark x1="23500" y1="6667" x2="7125" y2="6444"/>
                        <a14:foregroundMark x1="7125" y1="6444" x2="16000" y2="16444"/>
                        <a14:foregroundMark x1="16000" y1="16444" x2="15625" y2="19778"/>
                        <a14:foregroundMark x1="19625" y1="7111" x2="11375" y2="6222"/>
                        <a14:foregroundMark x1="11375" y1="6222" x2="9750" y2="12000"/>
                        <a14:foregroundMark x1="14000" y1="3333" x2="22125" y2="5778"/>
                        <a14:foregroundMark x1="22125" y1="5778" x2="17750" y2="25111"/>
                        <a14:foregroundMark x1="13375" y1="80444" x2="5500" y2="91111"/>
                        <a14:foregroundMark x1="5500" y1="91111" x2="12125" y2="94444"/>
                        <a14:foregroundMark x1="12125" y1="94444" x2="20000" y2="92444"/>
                        <a14:foregroundMark x1="20000" y1="92444" x2="21125" y2="78000"/>
                        <a14:foregroundMark x1="21125" y1="78000" x2="14375" y2="76444"/>
                        <a14:foregroundMark x1="14375" y1="76444" x2="12125" y2="79556"/>
                        <a14:foregroundMark x1="5625" y1="87556" x2="16625" y2="96222"/>
                        <a14:foregroundMark x1="16625" y1="96222" x2="21625" y2="94222"/>
                        <a14:foregroundMark x1="10375" y1="90222" x2="15500" y2="97556"/>
                        <a14:foregroundMark x1="6000" y1="93111" x2="12500" y2="97111"/>
                        <a14:foregroundMark x1="12500" y1="97111" x2="13375" y2="96889"/>
                        <a14:foregroundMark x1="17375" y1="87111" x2="15000" y2="94222"/>
                      </a14:backgroundRemoval>
                    </a14:imgEffect>
                  </a14:imgLayer>
                </a14:imgProps>
              </a:ext>
              <a:ext uri="{28A0092B-C50C-407E-A947-70E740481C1C}">
                <a14:useLocalDpi xmlns:a14="http://schemas.microsoft.com/office/drawing/2010/main" val="0"/>
              </a:ext>
            </a:extLst>
          </a:blip>
          <a:srcRect r="72298"/>
          <a:stretch/>
        </p:blipFill>
        <p:spPr bwMode="auto">
          <a:xfrm>
            <a:off x="10337895" y="498405"/>
            <a:ext cx="1166322" cy="236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98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2">
                                            <p:txEl>
                                              <p:pRg st="0" end="0"/>
                                            </p:txEl>
                                          </p:spTgt>
                                        </p:tgtEl>
                                        <p:attrNameLst>
                                          <p:attrName>style.visibility</p:attrName>
                                        </p:attrNameLst>
                                      </p:cBhvr>
                                      <p:to>
                                        <p:strVal val="visible"/>
                                      </p:to>
                                    </p:set>
                                    <p:animEffect transition="in" filter="fade">
                                      <p:cBhvr>
                                        <p:cTn id="13" dur="750"/>
                                        <p:tgtEl>
                                          <p:spTgt spid="92">
                                            <p:txEl>
                                              <p:pRg st="0" end="0"/>
                                            </p:txEl>
                                          </p:spTgt>
                                        </p:tgtEl>
                                      </p:cBhvr>
                                    </p:animEffect>
                                    <p:anim calcmode="lin" valueType="num">
                                      <p:cBhvr>
                                        <p:cTn id="14" dur="75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9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up)">
                                      <p:cBhvr>
                                        <p:cTn id="19" dur="75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childTnLst>
                          </p:cTn>
                        </p:par>
                        <p:par>
                          <p:cTn id="23" fill="hold">
                            <p:stCondLst>
                              <p:cond delay="2250"/>
                            </p:stCondLst>
                            <p:childTnLst>
                              <p:par>
                                <p:cTn id="24" presetID="22" presetClass="entr" presetSubtype="1"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up)">
                                      <p:cBhvr>
                                        <p:cTn id="26" dur="750"/>
                                        <p:tgtEl>
                                          <p:spTgt spid="57"/>
                                        </p:tgtEl>
                                      </p:cBhvr>
                                    </p:animEffect>
                                  </p:childTnLst>
                                </p:cTn>
                              </p:par>
                            </p:childTnLst>
                          </p:cTn>
                        </p:par>
                        <p:par>
                          <p:cTn id="27" fill="hold">
                            <p:stCondLst>
                              <p:cond delay="3000"/>
                            </p:stCondLst>
                            <p:childTnLst>
                              <p:par>
                                <p:cTn id="28" presetID="22" presetClass="entr" presetSubtype="1"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up)">
                                      <p:cBhvr>
                                        <p:cTn id="30" dur="750"/>
                                        <p:tgtEl>
                                          <p:spTgt spid="58"/>
                                        </p:tgtEl>
                                      </p:cBhvr>
                                    </p:animEffect>
                                  </p:childTnLst>
                                </p:cTn>
                              </p:par>
                            </p:childTnLst>
                          </p:cTn>
                        </p:par>
                        <p:par>
                          <p:cTn id="31" fill="hold">
                            <p:stCondLst>
                              <p:cond delay="3750"/>
                            </p:stCondLst>
                            <p:childTnLst>
                              <p:par>
                                <p:cTn id="32" presetID="22" presetClass="entr" presetSubtype="1"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up)">
                                      <p:cBhvr>
                                        <p:cTn id="34" dur="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60" grpId="0"/>
      <p:bldP spid="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5" name="TextBox 44">
            <a:extLst>
              <a:ext uri="{FF2B5EF4-FFF2-40B4-BE49-F238E27FC236}">
                <a16:creationId xmlns:a16="http://schemas.microsoft.com/office/drawing/2014/main" id="{0BEDCC01-5223-43F3-8687-A060F8C8BA76}"/>
              </a:ext>
            </a:extLst>
          </p:cNvPr>
          <p:cNvSpPr txBox="1"/>
          <p:nvPr/>
        </p:nvSpPr>
        <p:spPr>
          <a:xfrm>
            <a:off x="590849" y="254170"/>
            <a:ext cx="3310499" cy="1323439"/>
          </a:xfrm>
          <a:prstGeom prst="rect">
            <a:avLst/>
          </a:prstGeom>
          <a:noFill/>
        </p:spPr>
        <p:txBody>
          <a:bodyPr wrap="square" rtlCol="0">
            <a:spAutoFit/>
          </a:bodyPr>
          <a:lstStyle/>
          <a:p>
            <a:pPr algn="ctr"/>
            <a:r>
              <a:rPr lang="en-US" sz="4800" b="1" dirty="0" err="1">
                <a:solidFill>
                  <a:srgbClr val="C00000"/>
                </a:solidFill>
                <a:latin typeface="UTM Bustamalaka" panose="02040603050506020204" pitchFamily="18" charset="0"/>
              </a:rPr>
              <a:t>Mưa</a:t>
            </a:r>
            <a:endParaRPr lang="en-US" sz="4800" b="1" dirty="0">
              <a:solidFill>
                <a:srgbClr val="C00000"/>
              </a:solidFill>
              <a:latin typeface="UTM Bustamalaka" panose="02040603050506020204" pitchFamily="18" charset="0"/>
            </a:endParaRPr>
          </a:p>
          <a:p>
            <a:pPr algn="ctr"/>
            <a:r>
              <a:rPr lang="en-US" sz="3200" dirty="0">
                <a:solidFill>
                  <a:srgbClr val="C00000"/>
                </a:solidFill>
                <a:latin typeface="UTM Bustamalaka" panose="02040603050506020204" pitchFamily="18" charset="0"/>
              </a:rPr>
              <a:t>(</a:t>
            </a:r>
            <a:r>
              <a:rPr lang="en-US" sz="3200" dirty="0" err="1">
                <a:solidFill>
                  <a:srgbClr val="C00000"/>
                </a:solidFill>
                <a:latin typeface="UTM Bustamalaka" panose="02040603050506020204" pitchFamily="18" charset="0"/>
              </a:rPr>
              <a:t>Trần</a:t>
            </a:r>
            <a:r>
              <a:rPr lang="en-US" sz="3200" dirty="0">
                <a:solidFill>
                  <a:srgbClr val="C00000"/>
                </a:solidFill>
                <a:latin typeface="UTM Bustamalaka" panose="02040603050506020204" pitchFamily="18" charset="0"/>
              </a:rPr>
              <a:t> </a:t>
            </a:r>
            <a:r>
              <a:rPr lang="en-US" sz="3200" dirty="0" err="1">
                <a:solidFill>
                  <a:srgbClr val="C00000"/>
                </a:solidFill>
                <a:latin typeface="UTM Bustamalaka" panose="02040603050506020204" pitchFamily="18" charset="0"/>
              </a:rPr>
              <a:t>Đăng</a:t>
            </a:r>
            <a:r>
              <a:rPr lang="en-US" sz="3200" dirty="0">
                <a:solidFill>
                  <a:srgbClr val="C00000"/>
                </a:solidFill>
                <a:latin typeface="UTM Bustamalaka" panose="02040603050506020204" pitchFamily="18" charset="0"/>
              </a:rPr>
              <a:t> Khoa)</a:t>
            </a:r>
          </a:p>
        </p:txBody>
      </p:sp>
      <p:sp>
        <p:nvSpPr>
          <p:cNvPr id="46" name="TextBox 45">
            <a:extLst>
              <a:ext uri="{FF2B5EF4-FFF2-40B4-BE49-F238E27FC236}">
                <a16:creationId xmlns:a16="http://schemas.microsoft.com/office/drawing/2014/main" id="{F6649CEC-BB6D-45AF-9014-5EE683992F27}"/>
              </a:ext>
            </a:extLst>
          </p:cNvPr>
          <p:cNvSpPr txBox="1"/>
          <p:nvPr/>
        </p:nvSpPr>
        <p:spPr>
          <a:xfrm>
            <a:off x="448717" y="1815595"/>
            <a:ext cx="4208260" cy="707886"/>
          </a:xfrm>
          <a:prstGeom prst="rect">
            <a:avLst/>
          </a:prstGeom>
          <a:noFill/>
        </p:spPr>
        <p:txBody>
          <a:bodyPr wrap="square" rtlCol="0">
            <a:spAutoFit/>
          </a:bodyPr>
          <a:lstStyle/>
          <a:p>
            <a:pPr algn="ctr"/>
            <a:r>
              <a:rPr lang="en-US" sz="4000" b="1" dirty="0" err="1">
                <a:latin typeface="UTM Bustamalaka" panose="02040603050506020204" pitchFamily="18" charset="0"/>
              </a:rPr>
              <a:t>Trước</a:t>
            </a:r>
            <a:r>
              <a:rPr lang="en-US" sz="4000" b="1" dirty="0">
                <a:latin typeface="UTM Bustamalaka" panose="02040603050506020204" pitchFamily="18" charset="0"/>
              </a:rPr>
              <a:t> </a:t>
            </a:r>
            <a:r>
              <a:rPr lang="en-US" sz="4000" b="1" dirty="0" err="1">
                <a:latin typeface="UTM Bustamalaka" panose="02040603050506020204" pitchFamily="18" charset="0"/>
              </a:rPr>
              <a:t>khi</a:t>
            </a:r>
            <a:r>
              <a:rPr lang="en-US" sz="4000" b="1" dirty="0">
                <a:latin typeface="UTM Bustamalaka" panose="02040603050506020204" pitchFamily="18" charset="0"/>
              </a:rPr>
              <a:t> </a:t>
            </a:r>
            <a:r>
              <a:rPr lang="en-US" sz="4000" b="1" dirty="0" err="1">
                <a:latin typeface="UTM Bustamalaka" panose="02040603050506020204" pitchFamily="18" charset="0"/>
              </a:rPr>
              <a:t>mưa</a:t>
            </a:r>
            <a:endParaRPr lang="en-US" sz="2400" dirty="0">
              <a:latin typeface="UTM Bustamalaka" panose="02040603050506020204" pitchFamily="18" charset="0"/>
            </a:endParaRPr>
          </a:p>
        </p:txBody>
      </p:sp>
      <p:sp>
        <p:nvSpPr>
          <p:cNvPr id="47" name="TextBox 46">
            <a:extLst>
              <a:ext uri="{FF2B5EF4-FFF2-40B4-BE49-F238E27FC236}">
                <a16:creationId xmlns:a16="http://schemas.microsoft.com/office/drawing/2014/main" id="{019F1FF8-DCAF-48CA-BA7B-23BE93D2F5DC}"/>
              </a:ext>
            </a:extLst>
          </p:cNvPr>
          <p:cNvSpPr txBox="1"/>
          <p:nvPr/>
        </p:nvSpPr>
        <p:spPr>
          <a:xfrm>
            <a:off x="6848961" y="466928"/>
            <a:ext cx="3964884" cy="707886"/>
          </a:xfrm>
          <a:prstGeom prst="rect">
            <a:avLst/>
          </a:prstGeom>
          <a:noFill/>
        </p:spPr>
        <p:txBody>
          <a:bodyPr wrap="square" rtlCol="0">
            <a:spAutoFit/>
          </a:bodyPr>
          <a:lstStyle/>
          <a:p>
            <a:pPr algn="ctr"/>
            <a:r>
              <a:rPr lang="en-US" sz="4000" b="1" dirty="0" err="1">
                <a:solidFill>
                  <a:schemeClr val="accent5">
                    <a:lumMod val="50000"/>
                  </a:schemeClr>
                </a:solidFill>
                <a:latin typeface="UTM Bustamalaka" panose="02040603050506020204" pitchFamily="18" charset="0"/>
              </a:rPr>
              <a:t>Trong</a:t>
            </a:r>
            <a:r>
              <a:rPr lang="en-US" sz="4000" b="1" dirty="0">
                <a:solidFill>
                  <a:schemeClr val="accent5">
                    <a:lumMod val="50000"/>
                  </a:schemeClr>
                </a:solidFill>
                <a:latin typeface="UTM Bustamalaka" panose="02040603050506020204" pitchFamily="18" charset="0"/>
              </a:rPr>
              <a:t> </a:t>
            </a:r>
            <a:r>
              <a:rPr lang="en-US" sz="4000" b="1" dirty="0" err="1">
                <a:solidFill>
                  <a:schemeClr val="accent5">
                    <a:lumMod val="50000"/>
                  </a:schemeClr>
                </a:solidFill>
                <a:latin typeface="UTM Bustamalaka" panose="02040603050506020204" pitchFamily="18" charset="0"/>
              </a:rPr>
              <a:t>khi</a:t>
            </a:r>
            <a:r>
              <a:rPr lang="en-US" sz="4000" b="1" dirty="0">
                <a:solidFill>
                  <a:schemeClr val="accent5">
                    <a:lumMod val="50000"/>
                  </a:schemeClr>
                </a:solidFill>
                <a:latin typeface="UTM Bustamalaka" panose="02040603050506020204" pitchFamily="18" charset="0"/>
              </a:rPr>
              <a:t> </a:t>
            </a:r>
            <a:r>
              <a:rPr lang="en-US" sz="4000" b="1" dirty="0" err="1">
                <a:solidFill>
                  <a:schemeClr val="accent5">
                    <a:lumMod val="50000"/>
                  </a:schemeClr>
                </a:solidFill>
                <a:latin typeface="UTM Bustamalaka" panose="02040603050506020204" pitchFamily="18" charset="0"/>
              </a:rPr>
              <a:t>mưa</a:t>
            </a:r>
            <a:endParaRPr lang="en-US" sz="2400" dirty="0">
              <a:solidFill>
                <a:schemeClr val="accent5">
                  <a:lumMod val="50000"/>
                </a:schemeClr>
              </a:solidFill>
              <a:latin typeface="UTM Bustamalaka" panose="02040603050506020204" pitchFamily="18" charset="0"/>
            </a:endParaRPr>
          </a:p>
        </p:txBody>
      </p:sp>
      <p:cxnSp>
        <p:nvCxnSpPr>
          <p:cNvPr id="3" name="Straight Arrow Connector 2">
            <a:extLst>
              <a:ext uri="{FF2B5EF4-FFF2-40B4-BE49-F238E27FC236}">
                <a16:creationId xmlns:a16="http://schemas.microsoft.com/office/drawing/2014/main" id="{1EE85292-F455-4D1A-A921-CE4DD42C43F1}"/>
              </a:ext>
            </a:extLst>
          </p:cNvPr>
          <p:cNvCxnSpPr>
            <a:cxnSpLocks/>
            <a:stCxn id="45" idx="3"/>
          </p:cNvCxnSpPr>
          <p:nvPr/>
        </p:nvCxnSpPr>
        <p:spPr>
          <a:xfrm flipV="1">
            <a:off x="3901348" y="883328"/>
            <a:ext cx="3109496" cy="3256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54" name="Straight Arrow Connector 53">
            <a:extLst>
              <a:ext uri="{FF2B5EF4-FFF2-40B4-BE49-F238E27FC236}">
                <a16:creationId xmlns:a16="http://schemas.microsoft.com/office/drawing/2014/main" id="{51594B4E-D1BA-4432-ADAD-2669C3FA7E47}"/>
              </a:ext>
            </a:extLst>
          </p:cNvPr>
          <p:cNvCxnSpPr>
            <a:cxnSpLocks/>
            <a:stCxn id="45" idx="2"/>
            <a:endCxn id="46" idx="0"/>
          </p:cNvCxnSpPr>
          <p:nvPr/>
        </p:nvCxnSpPr>
        <p:spPr>
          <a:xfrm>
            <a:off x="2246099" y="1577609"/>
            <a:ext cx="306748" cy="23798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31" name="Straight Arrow Connector 130">
            <a:extLst>
              <a:ext uri="{FF2B5EF4-FFF2-40B4-BE49-F238E27FC236}">
                <a16:creationId xmlns:a16="http://schemas.microsoft.com/office/drawing/2014/main" id="{FD18EEAB-AF48-4F11-984C-C40CFE2C159C}"/>
              </a:ext>
            </a:extLst>
          </p:cNvPr>
          <p:cNvCxnSpPr>
            <a:cxnSpLocks/>
          </p:cNvCxnSpPr>
          <p:nvPr/>
        </p:nvCxnSpPr>
        <p:spPr>
          <a:xfrm>
            <a:off x="1922735" y="3103063"/>
            <a:ext cx="5502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2" name="TextBox 2066">
            <a:extLst>
              <a:ext uri="{FF2B5EF4-FFF2-40B4-BE49-F238E27FC236}">
                <a16:creationId xmlns:a16="http://schemas.microsoft.com/office/drawing/2014/main" id="{5DD446A6-FF46-4F12-A81E-2DA32C9CB799}"/>
              </a:ext>
            </a:extLst>
          </p:cNvPr>
          <p:cNvSpPr txBox="1">
            <a:spLocks noChangeArrowheads="1"/>
          </p:cNvSpPr>
          <p:nvPr/>
        </p:nvSpPr>
        <p:spPr bwMode="auto">
          <a:xfrm>
            <a:off x="2467214" y="2837897"/>
            <a:ext cx="2632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Rạch ngang trời</a:t>
            </a:r>
          </a:p>
        </p:txBody>
      </p:sp>
      <p:cxnSp>
        <p:nvCxnSpPr>
          <p:cNvPr id="134" name="Straight Arrow Connector 133">
            <a:extLst>
              <a:ext uri="{FF2B5EF4-FFF2-40B4-BE49-F238E27FC236}">
                <a16:creationId xmlns:a16="http://schemas.microsoft.com/office/drawing/2014/main" id="{D7FA81DD-C0F1-4DAF-9CF9-2F4360B64A36}"/>
              </a:ext>
            </a:extLst>
          </p:cNvPr>
          <p:cNvCxnSpPr>
            <a:cxnSpLocks/>
          </p:cNvCxnSpPr>
          <p:nvPr/>
        </p:nvCxnSpPr>
        <p:spPr>
          <a:xfrm flipV="1">
            <a:off x="1830198" y="3842015"/>
            <a:ext cx="59260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5" name="TextBox 61">
            <a:extLst>
              <a:ext uri="{FF2B5EF4-FFF2-40B4-BE49-F238E27FC236}">
                <a16:creationId xmlns:a16="http://schemas.microsoft.com/office/drawing/2014/main" id="{07A2B130-9321-49DE-9BAC-6463EA0FE3FC}"/>
              </a:ext>
            </a:extLst>
          </p:cNvPr>
          <p:cNvSpPr txBox="1">
            <a:spLocks noChangeArrowheads="1"/>
          </p:cNvSpPr>
          <p:nvPr/>
        </p:nvSpPr>
        <p:spPr bwMode="auto">
          <a:xfrm>
            <a:off x="2487680" y="3594021"/>
            <a:ext cx="28273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Ghé xuống sân, cười khanh khách</a:t>
            </a:r>
          </a:p>
        </p:txBody>
      </p:sp>
      <p:cxnSp>
        <p:nvCxnSpPr>
          <p:cNvPr id="136" name="Straight Arrow Connector 135">
            <a:extLst>
              <a:ext uri="{FF2B5EF4-FFF2-40B4-BE49-F238E27FC236}">
                <a16:creationId xmlns:a16="http://schemas.microsoft.com/office/drawing/2014/main" id="{5BA90214-29D4-4252-BF8D-C317E9BDF6E9}"/>
              </a:ext>
            </a:extLst>
          </p:cNvPr>
          <p:cNvCxnSpPr>
            <a:cxnSpLocks/>
          </p:cNvCxnSpPr>
          <p:nvPr/>
        </p:nvCxnSpPr>
        <p:spPr>
          <a:xfrm>
            <a:off x="2366773" y="4707477"/>
            <a:ext cx="651401" cy="12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8" name="TextBox 64">
            <a:extLst>
              <a:ext uri="{FF2B5EF4-FFF2-40B4-BE49-F238E27FC236}">
                <a16:creationId xmlns:a16="http://schemas.microsoft.com/office/drawing/2014/main" id="{B8B4BD5E-F9C3-4AA2-BED9-DFEA28418C80}"/>
              </a:ext>
            </a:extLst>
          </p:cNvPr>
          <p:cNvSpPr txBox="1">
            <a:spLocks noChangeArrowheads="1"/>
          </p:cNvSpPr>
          <p:nvPr/>
        </p:nvSpPr>
        <p:spPr bwMode="auto">
          <a:xfrm>
            <a:off x="3065823" y="4465588"/>
            <a:ext cx="1815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Sải tay bơi</a:t>
            </a:r>
            <a:endParaRPr lang="en-US" altLang="en-US" sz="2400">
              <a:solidFill>
                <a:srgbClr val="C00000"/>
              </a:solidFill>
              <a:latin typeface="Times New Roman" panose="02020603050405020304" pitchFamily="18" charset="0"/>
              <a:cs typeface="Times New Roman" panose="02020603050405020304" pitchFamily="18" charset="0"/>
            </a:endParaRPr>
          </a:p>
        </p:txBody>
      </p:sp>
      <p:cxnSp>
        <p:nvCxnSpPr>
          <p:cNvPr id="139" name="Straight Arrow Connector 138">
            <a:extLst>
              <a:ext uri="{FF2B5EF4-FFF2-40B4-BE49-F238E27FC236}">
                <a16:creationId xmlns:a16="http://schemas.microsoft.com/office/drawing/2014/main" id="{78A63840-CA0C-4FAF-AF62-10963060F5A9}"/>
              </a:ext>
            </a:extLst>
          </p:cNvPr>
          <p:cNvCxnSpPr/>
          <p:nvPr/>
        </p:nvCxnSpPr>
        <p:spPr>
          <a:xfrm flipV="1">
            <a:off x="3293336" y="5627124"/>
            <a:ext cx="6080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62CBEFFF-CB97-452F-BC90-204655D62D5A}"/>
              </a:ext>
            </a:extLst>
          </p:cNvPr>
          <p:cNvSpPr txBox="1"/>
          <p:nvPr/>
        </p:nvSpPr>
        <p:spPr>
          <a:xfrm>
            <a:off x="3962459" y="5382417"/>
            <a:ext cx="1653551" cy="461665"/>
          </a:xfrm>
          <a:prstGeom prst="rect">
            <a:avLst/>
          </a:prstGeom>
          <a:noFill/>
        </p:spPr>
        <p:txBody>
          <a:bodyPr wrap="square">
            <a:spAutoFit/>
          </a:bodyPr>
          <a:lstStyle/>
          <a:p>
            <a:pPr eaLnBrk="1" hangingPunct="1">
              <a:defRPr/>
            </a:pPr>
            <a:r>
              <a:rPr lang="en-US" sz="2400" b="1" dirty="0" err="1">
                <a:solidFill>
                  <a:srgbClr val="C00000"/>
                </a:solidFill>
                <a:latin typeface="Times New Roman" panose="02020603050405020304" pitchFamily="18" charset="0"/>
                <a:cs typeface="Times New Roman" panose="02020603050405020304" pitchFamily="18" charset="0"/>
              </a:rPr>
              <a:t>Nhảy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múa</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41" name="Rounded Rectangle 30">
            <a:extLst>
              <a:ext uri="{FF2B5EF4-FFF2-40B4-BE49-F238E27FC236}">
                <a16:creationId xmlns:a16="http://schemas.microsoft.com/office/drawing/2014/main" id="{516F9B04-B987-4745-808C-E1A4338747F2}"/>
              </a:ext>
            </a:extLst>
          </p:cNvPr>
          <p:cNvSpPr/>
          <p:nvPr/>
        </p:nvSpPr>
        <p:spPr>
          <a:xfrm>
            <a:off x="969056" y="2843516"/>
            <a:ext cx="1028197"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Chớp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2" name="Rounded Rectangle 32">
            <a:extLst>
              <a:ext uri="{FF2B5EF4-FFF2-40B4-BE49-F238E27FC236}">
                <a16:creationId xmlns:a16="http://schemas.microsoft.com/office/drawing/2014/main" id="{EEE103A2-DB6A-4965-8893-6CA860786EF0}"/>
              </a:ext>
            </a:extLst>
          </p:cNvPr>
          <p:cNvSpPr/>
          <p:nvPr/>
        </p:nvSpPr>
        <p:spPr>
          <a:xfrm>
            <a:off x="969056" y="3604486"/>
            <a:ext cx="1851069"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Sấm</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3" name="Rounded Rectangle 33">
            <a:extLst>
              <a:ext uri="{FF2B5EF4-FFF2-40B4-BE49-F238E27FC236}">
                <a16:creationId xmlns:a16="http://schemas.microsoft.com/office/drawing/2014/main" id="{F51FC1B5-91B6-441D-BC5F-B7B6EE6E5F0E}"/>
              </a:ext>
            </a:extLst>
          </p:cNvPr>
          <p:cNvSpPr/>
          <p:nvPr/>
        </p:nvSpPr>
        <p:spPr>
          <a:xfrm>
            <a:off x="997200" y="4456577"/>
            <a:ext cx="1851069"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Cây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dừa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4" name="Rounded Rectangle 41">
            <a:extLst>
              <a:ext uri="{FF2B5EF4-FFF2-40B4-BE49-F238E27FC236}">
                <a16:creationId xmlns:a16="http://schemas.microsoft.com/office/drawing/2014/main" id="{42F67BE1-7FDF-4E67-A3BD-F88337C225DA}"/>
              </a:ext>
            </a:extLst>
          </p:cNvPr>
          <p:cNvSpPr/>
          <p:nvPr/>
        </p:nvSpPr>
        <p:spPr>
          <a:xfrm>
            <a:off x="1013658" y="5378327"/>
            <a:ext cx="2375441"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Ngọn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mồng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tơi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21" name="Connector: Elbow 20">
            <a:extLst>
              <a:ext uri="{FF2B5EF4-FFF2-40B4-BE49-F238E27FC236}">
                <a16:creationId xmlns:a16="http://schemas.microsoft.com/office/drawing/2014/main" id="{E68398DB-DD8B-4C77-A98F-D91CF01B13C8}"/>
              </a:ext>
            </a:extLst>
          </p:cNvPr>
          <p:cNvCxnSpPr>
            <a:cxnSpLocks/>
          </p:cNvCxnSpPr>
          <p:nvPr/>
        </p:nvCxnSpPr>
        <p:spPr>
          <a:xfrm rot="10800000" flipH="1" flipV="1">
            <a:off x="662378" y="2270759"/>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8" name="Connector: Elbow 147">
            <a:extLst>
              <a:ext uri="{FF2B5EF4-FFF2-40B4-BE49-F238E27FC236}">
                <a16:creationId xmlns:a16="http://schemas.microsoft.com/office/drawing/2014/main" id="{1F3296AE-0962-4DE8-9874-9C0F9AB34695}"/>
              </a:ext>
            </a:extLst>
          </p:cNvPr>
          <p:cNvCxnSpPr>
            <a:cxnSpLocks/>
          </p:cNvCxnSpPr>
          <p:nvPr/>
        </p:nvCxnSpPr>
        <p:spPr>
          <a:xfrm rot="10800000" flipH="1" flipV="1">
            <a:off x="669571" y="2955061"/>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9" name="Connector: Elbow 148">
            <a:extLst>
              <a:ext uri="{FF2B5EF4-FFF2-40B4-BE49-F238E27FC236}">
                <a16:creationId xmlns:a16="http://schemas.microsoft.com/office/drawing/2014/main" id="{EEFD4B13-223A-4C58-A2B1-9A7A2C7A5B1A}"/>
              </a:ext>
            </a:extLst>
          </p:cNvPr>
          <p:cNvCxnSpPr>
            <a:cxnSpLocks/>
          </p:cNvCxnSpPr>
          <p:nvPr/>
        </p:nvCxnSpPr>
        <p:spPr>
          <a:xfrm rot="10800000" flipH="1" flipV="1">
            <a:off x="662095" y="3818655"/>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0" name="Connector: Elbow 149">
            <a:extLst>
              <a:ext uri="{FF2B5EF4-FFF2-40B4-BE49-F238E27FC236}">
                <a16:creationId xmlns:a16="http://schemas.microsoft.com/office/drawing/2014/main" id="{6A50D9F6-F7AB-412D-9209-A35D5B1F155D}"/>
              </a:ext>
            </a:extLst>
          </p:cNvPr>
          <p:cNvCxnSpPr>
            <a:cxnSpLocks/>
          </p:cNvCxnSpPr>
          <p:nvPr/>
        </p:nvCxnSpPr>
        <p:spPr>
          <a:xfrm rot="16200000" flipH="1">
            <a:off x="316484" y="4876553"/>
            <a:ext cx="1089501" cy="390453"/>
          </a:xfrm>
          <a:prstGeom prst="bentConnector3">
            <a:avLst>
              <a:gd name="adj1" fmla="val 100063"/>
            </a:avLst>
          </a:prstGeom>
          <a:ln w="38100">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8CF715F2-F441-45FD-ADA0-B001FE40FCCB}"/>
              </a:ext>
            </a:extLst>
          </p:cNvPr>
          <p:cNvCxnSpPr>
            <a:cxnSpLocks/>
          </p:cNvCxnSpPr>
          <p:nvPr/>
        </p:nvCxnSpPr>
        <p:spPr>
          <a:xfrm flipV="1">
            <a:off x="8382319" y="1612909"/>
            <a:ext cx="544156" cy="52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3" name="TextBox 2066">
            <a:extLst>
              <a:ext uri="{FF2B5EF4-FFF2-40B4-BE49-F238E27FC236}">
                <a16:creationId xmlns:a16="http://schemas.microsoft.com/office/drawing/2014/main" id="{0DAA665F-3B37-4DE1-802C-6B0833A64F00}"/>
              </a:ext>
            </a:extLst>
          </p:cNvPr>
          <p:cNvSpPr txBox="1">
            <a:spLocks noChangeArrowheads="1"/>
          </p:cNvSpPr>
          <p:nvPr/>
        </p:nvSpPr>
        <p:spPr bwMode="auto">
          <a:xfrm>
            <a:off x="8988142" y="1368326"/>
            <a:ext cx="22502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Ù ù như cối xay lúa, rơi lộp độp</a:t>
            </a:r>
          </a:p>
        </p:txBody>
      </p:sp>
      <p:cxnSp>
        <p:nvCxnSpPr>
          <p:cNvPr id="154" name="Straight Arrow Connector 153">
            <a:extLst>
              <a:ext uri="{FF2B5EF4-FFF2-40B4-BE49-F238E27FC236}">
                <a16:creationId xmlns:a16="http://schemas.microsoft.com/office/drawing/2014/main" id="{14964936-7448-4B79-90BD-852BDAD0BC81}"/>
              </a:ext>
            </a:extLst>
          </p:cNvPr>
          <p:cNvCxnSpPr>
            <a:cxnSpLocks/>
          </p:cNvCxnSpPr>
          <p:nvPr/>
        </p:nvCxnSpPr>
        <p:spPr>
          <a:xfrm flipV="1">
            <a:off x="8808812" y="2689058"/>
            <a:ext cx="359813"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5" name="TextBox 61">
            <a:extLst>
              <a:ext uri="{FF2B5EF4-FFF2-40B4-BE49-F238E27FC236}">
                <a16:creationId xmlns:a16="http://schemas.microsoft.com/office/drawing/2014/main" id="{F0F5F27F-7217-428B-B5F6-B8405A85E2AE}"/>
              </a:ext>
            </a:extLst>
          </p:cNvPr>
          <p:cNvSpPr txBox="1">
            <a:spLocks noChangeArrowheads="1"/>
          </p:cNvSpPr>
          <p:nvPr/>
        </p:nvSpPr>
        <p:spPr bwMode="auto">
          <a:xfrm>
            <a:off x="9178836" y="2375960"/>
            <a:ext cx="28273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Mưa trắng xóa, mưa rơi chéo mặt sân.</a:t>
            </a:r>
          </a:p>
        </p:txBody>
      </p:sp>
      <p:cxnSp>
        <p:nvCxnSpPr>
          <p:cNvPr id="156" name="Straight Arrow Connector 155">
            <a:extLst>
              <a:ext uri="{FF2B5EF4-FFF2-40B4-BE49-F238E27FC236}">
                <a16:creationId xmlns:a16="http://schemas.microsoft.com/office/drawing/2014/main" id="{754D20DE-9F5F-4973-93C9-900139C3CDF5}"/>
              </a:ext>
            </a:extLst>
          </p:cNvPr>
          <p:cNvCxnSpPr>
            <a:cxnSpLocks/>
          </p:cNvCxnSpPr>
          <p:nvPr/>
        </p:nvCxnSpPr>
        <p:spPr>
          <a:xfrm>
            <a:off x="8770335" y="3895692"/>
            <a:ext cx="651401" cy="12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7" name="TextBox 64">
            <a:extLst>
              <a:ext uri="{FF2B5EF4-FFF2-40B4-BE49-F238E27FC236}">
                <a16:creationId xmlns:a16="http://schemas.microsoft.com/office/drawing/2014/main" id="{A2300BCC-68C4-4E4C-908A-C24C14F970A1}"/>
              </a:ext>
            </a:extLst>
          </p:cNvPr>
          <p:cNvSpPr txBox="1">
            <a:spLocks noChangeArrowheads="1"/>
          </p:cNvSpPr>
          <p:nvPr/>
        </p:nvSpPr>
        <p:spPr bwMode="auto">
          <a:xfrm>
            <a:off x="9497214" y="3671295"/>
            <a:ext cx="18153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Cóc nhảy chồm chồm, chó sủa.</a:t>
            </a:r>
            <a:endParaRPr lang="en-US" altLang="en-US" sz="2400">
              <a:solidFill>
                <a:srgbClr val="C00000"/>
              </a:solidFill>
              <a:latin typeface="Times New Roman" panose="02020603050405020304" pitchFamily="18" charset="0"/>
              <a:cs typeface="Times New Roman" panose="02020603050405020304" pitchFamily="18" charset="0"/>
            </a:endParaRPr>
          </a:p>
        </p:txBody>
      </p:sp>
      <p:cxnSp>
        <p:nvCxnSpPr>
          <p:cNvPr id="158" name="Straight Arrow Connector 157">
            <a:extLst>
              <a:ext uri="{FF2B5EF4-FFF2-40B4-BE49-F238E27FC236}">
                <a16:creationId xmlns:a16="http://schemas.microsoft.com/office/drawing/2014/main" id="{A5EDFC01-FA58-4EED-B3D5-6410FEBBC610}"/>
              </a:ext>
            </a:extLst>
          </p:cNvPr>
          <p:cNvCxnSpPr/>
          <p:nvPr/>
        </p:nvCxnSpPr>
        <p:spPr>
          <a:xfrm flipV="1">
            <a:off x="8622468" y="5102027"/>
            <a:ext cx="6080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4532C43F-1C64-430D-A149-53C3AF4AE9BB}"/>
              </a:ext>
            </a:extLst>
          </p:cNvPr>
          <p:cNvSpPr txBox="1"/>
          <p:nvPr/>
        </p:nvSpPr>
        <p:spPr>
          <a:xfrm>
            <a:off x="9324035" y="4859527"/>
            <a:ext cx="1914324" cy="461665"/>
          </a:xfrm>
          <a:prstGeom prst="rect">
            <a:avLst/>
          </a:prstGeom>
          <a:noFill/>
        </p:spPr>
        <p:txBody>
          <a:bodyPr wrap="square">
            <a:spAutoFit/>
          </a:bodyPr>
          <a:lstStyle/>
          <a:p>
            <a:pPr eaLnBrk="1" hangingPunct="1">
              <a:defRPr/>
            </a:pPr>
            <a:r>
              <a:rPr lang="en-US" sz="2400" b="1">
                <a:solidFill>
                  <a:srgbClr val="C00000"/>
                </a:solidFill>
                <a:latin typeface="Times New Roman" panose="02020603050405020304" pitchFamily="18" charset="0"/>
                <a:cs typeface="Times New Roman" panose="02020603050405020304" pitchFamily="18" charset="0"/>
              </a:rPr>
              <a:t>Cây lá hả hê</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60" name="Rounded Rectangle 30">
            <a:extLst>
              <a:ext uri="{FF2B5EF4-FFF2-40B4-BE49-F238E27FC236}">
                <a16:creationId xmlns:a16="http://schemas.microsoft.com/office/drawing/2014/main" id="{365AE36D-E823-4078-911C-CDCC707CE516}"/>
              </a:ext>
            </a:extLst>
          </p:cNvPr>
          <p:cNvSpPr/>
          <p:nvPr/>
        </p:nvSpPr>
        <p:spPr>
          <a:xfrm>
            <a:off x="7428641" y="1419683"/>
            <a:ext cx="1128490"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Tiếng mưa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1" name="Rounded Rectangle 32">
            <a:extLst>
              <a:ext uri="{FF2B5EF4-FFF2-40B4-BE49-F238E27FC236}">
                <a16:creationId xmlns:a16="http://schemas.microsoft.com/office/drawing/2014/main" id="{77F7262B-3946-49AC-AD92-48DEAFB7BF0A}"/>
              </a:ext>
            </a:extLst>
          </p:cNvPr>
          <p:cNvSpPr/>
          <p:nvPr/>
        </p:nvSpPr>
        <p:spPr>
          <a:xfrm>
            <a:off x="7476517" y="2437282"/>
            <a:ext cx="1803193"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Hạt mưa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2" name="Rounded Rectangle 33">
            <a:extLst>
              <a:ext uri="{FF2B5EF4-FFF2-40B4-BE49-F238E27FC236}">
                <a16:creationId xmlns:a16="http://schemas.microsoft.com/office/drawing/2014/main" id="{007BE8A5-06A7-4B0B-A98A-7505016E24CA}"/>
              </a:ext>
            </a:extLst>
          </p:cNvPr>
          <p:cNvSpPr/>
          <p:nvPr/>
        </p:nvSpPr>
        <p:spPr>
          <a:xfrm>
            <a:off x="7469244" y="3676956"/>
            <a:ext cx="1475523"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Con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3" name="Rounded Rectangle 41">
            <a:extLst>
              <a:ext uri="{FF2B5EF4-FFF2-40B4-BE49-F238E27FC236}">
                <a16:creationId xmlns:a16="http://schemas.microsoft.com/office/drawing/2014/main" id="{256263BD-D7C5-4779-A286-F13C9974F2FE}"/>
              </a:ext>
            </a:extLst>
          </p:cNvPr>
          <p:cNvSpPr/>
          <p:nvPr/>
        </p:nvSpPr>
        <p:spPr>
          <a:xfrm>
            <a:off x="7456784" y="4895518"/>
            <a:ext cx="1374619" cy="415934"/>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Cây cối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165" name="Connector: Elbow 164">
            <a:extLst>
              <a:ext uri="{FF2B5EF4-FFF2-40B4-BE49-F238E27FC236}">
                <a16:creationId xmlns:a16="http://schemas.microsoft.com/office/drawing/2014/main" id="{A84A4054-4831-4DFD-A3A6-02E759339756}"/>
              </a:ext>
            </a:extLst>
          </p:cNvPr>
          <p:cNvCxnSpPr>
            <a:cxnSpLocks/>
            <a:endCxn id="160" idx="1"/>
          </p:cNvCxnSpPr>
          <p:nvPr/>
        </p:nvCxnSpPr>
        <p:spPr>
          <a:xfrm rot="16200000" flipH="1">
            <a:off x="7033223" y="1222891"/>
            <a:ext cx="484156" cy="306679"/>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66" name="Connector: Elbow 165">
            <a:extLst>
              <a:ext uri="{FF2B5EF4-FFF2-40B4-BE49-F238E27FC236}">
                <a16:creationId xmlns:a16="http://schemas.microsoft.com/office/drawing/2014/main" id="{6B5F07BA-52CA-41E6-84F5-396FDB0A5975}"/>
              </a:ext>
            </a:extLst>
          </p:cNvPr>
          <p:cNvCxnSpPr>
            <a:cxnSpLocks/>
          </p:cNvCxnSpPr>
          <p:nvPr/>
        </p:nvCxnSpPr>
        <p:spPr>
          <a:xfrm rot="16200000" flipH="1">
            <a:off x="6681974" y="1926277"/>
            <a:ext cx="1201010" cy="324547"/>
          </a:xfrm>
          <a:prstGeom prst="bentConnector3">
            <a:avLst>
              <a:gd name="adj1" fmla="val 100089"/>
            </a:avLst>
          </a:prstGeom>
          <a:ln w="38100">
            <a:tailEnd type="triangle"/>
          </a:ln>
        </p:spPr>
        <p:style>
          <a:lnRef idx="1">
            <a:schemeClr val="dk1"/>
          </a:lnRef>
          <a:fillRef idx="0">
            <a:schemeClr val="dk1"/>
          </a:fillRef>
          <a:effectRef idx="0">
            <a:schemeClr val="dk1"/>
          </a:effectRef>
          <a:fontRef idx="minor">
            <a:schemeClr val="tx1"/>
          </a:fontRef>
        </p:style>
      </p:cxnSp>
      <p:cxnSp>
        <p:nvCxnSpPr>
          <p:cNvPr id="167" name="Connector: Elbow 166">
            <a:extLst>
              <a:ext uri="{FF2B5EF4-FFF2-40B4-BE49-F238E27FC236}">
                <a16:creationId xmlns:a16="http://schemas.microsoft.com/office/drawing/2014/main" id="{C89824CC-58E2-4AF1-BDF2-588284365DBF}"/>
              </a:ext>
            </a:extLst>
          </p:cNvPr>
          <p:cNvCxnSpPr>
            <a:cxnSpLocks/>
            <a:endCxn id="162" idx="1"/>
          </p:cNvCxnSpPr>
          <p:nvPr/>
        </p:nvCxnSpPr>
        <p:spPr>
          <a:xfrm rot="16200000" flipH="1">
            <a:off x="6632020" y="3038358"/>
            <a:ext cx="1326882" cy="347566"/>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68" name="Connector: Elbow 167">
            <a:extLst>
              <a:ext uri="{FF2B5EF4-FFF2-40B4-BE49-F238E27FC236}">
                <a16:creationId xmlns:a16="http://schemas.microsoft.com/office/drawing/2014/main" id="{A482EEE3-2221-48E0-8D6B-BDE6FBD08ED9}"/>
              </a:ext>
            </a:extLst>
          </p:cNvPr>
          <p:cNvCxnSpPr>
            <a:cxnSpLocks/>
            <a:endCxn id="163" idx="1"/>
          </p:cNvCxnSpPr>
          <p:nvPr/>
        </p:nvCxnSpPr>
        <p:spPr>
          <a:xfrm rot="16200000" flipH="1">
            <a:off x="6367490" y="4014191"/>
            <a:ext cx="1846412" cy="332175"/>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75" name="Straight Arrow Connector 174">
            <a:extLst>
              <a:ext uri="{FF2B5EF4-FFF2-40B4-BE49-F238E27FC236}">
                <a16:creationId xmlns:a16="http://schemas.microsoft.com/office/drawing/2014/main" id="{F51C44F6-03C5-4BA4-9985-541A6C414BA6}"/>
              </a:ext>
            </a:extLst>
          </p:cNvPr>
          <p:cNvCxnSpPr>
            <a:cxnSpLocks/>
          </p:cNvCxnSpPr>
          <p:nvPr/>
        </p:nvCxnSpPr>
        <p:spPr>
          <a:xfrm>
            <a:off x="8988142" y="5711682"/>
            <a:ext cx="24233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FE29133B-236D-4017-B7AD-FF4CBDE02C64}"/>
              </a:ext>
            </a:extLst>
          </p:cNvPr>
          <p:cNvSpPr txBox="1"/>
          <p:nvPr/>
        </p:nvSpPr>
        <p:spPr>
          <a:xfrm>
            <a:off x="9324035" y="5469182"/>
            <a:ext cx="1914324" cy="830997"/>
          </a:xfrm>
          <a:prstGeom prst="rect">
            <a:avLst/>
          </a:prstGeom>
          <a:noFill/>
        </p:spPr>
        <p:txBody>
          <a:bodyPr wrap="square">
            <a:spAutoFit/>
          </a:bodyPr>
          <a:lstStyle/>
          <a:p>
            <a:pPr eaLnBrk="1" hangingPunct="1">
              <a:defRPr/>
            </a:pPr>
            <a:r>
              <a:rPr lang="en-US" sz="2400" b="1">
                <a:solidFill>
                  <a:srgbClr val="C00000"/>
                </a:solidFill>
                <a:latin typeface="Times New Roman" panose="02020603050405020304" pitchFamily="18" charset="0"/>
                <a:cs typeface="Times New Roman" panose="02020603050405020304" pitchFamily="18" charset="0"/>
              </a:rPr>
              <a:t>Bố bạn nhỏ đi cày về.</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77" name="Rounded Rectangle 41">
            <a:extLst>
              <a:ext uri="{FF2B5EF4-FFF2-40B4-BE49-F238E27FC236}">
                <a16:creationId xmlns:a16="http://schemas.microsoft.com/office/drawing/2014/main" id="{6B6226F8-254E-4080-9634-67D42F2EDC58}"/>
              </a:ext>
            </a:extLst>
          </p:cNvPr>
          <p:cNvSpPr/>
          <p:nvPr/>
        </p:nvSpPr>
        <p:spPr>
          <a:xfrm>
            <a:off x="7428641" y="5505174"/>
            <a:ext cx="1649487" cy="415934"/>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Con người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178" name="Connector: Elbow 177">
            <a:extLst>
              <a:ext uri="{FF2B5EF4-FFF2-40B4-BE49-F238E27FC236}">
                <a16:creationId xmlns:a16="http://schemas.microsoft.com/office/drawing/2014/main" id="{848B03D6-F50B-4192-8FA6-3A28BEB82254}"/>
              </a:ext>
            </a:extLst>
          </p:cNvPr>
          <p:cNvCxnSpPr>
            <a:cxnSpLocks/>
          </p:cNvCxnSpPr>
          <p:nvPr/>
        </p:nvCxnSpPr>
        <p:spPr>
          <a:xfrm rot="16200000" flipH="1">
            <a:off x="6304762" y="4686574"/>
            <a:ext cx="1908851" cy="269158"/>
          </a:xfrm>
          <a:prstGeom prst="bentConnector3">
            <a:avLst>
              <a:gd name="adj1" fmla="val 99794"/>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3511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up)">
                                      <p:cBhvr>
                                        <p:cTn id="12" dur="500"/>
                                        <p:tgtEl>
                                          <p:spTgt spid="54"/>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down)">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wipe(down)">
                                      <p:cBhvr>
                                        <p:cTn id="24" dur="500"/>
                                        <p:tgtEl>
                                          <p:spTgt spid="141"/>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barn(inVertical)">
                                      <p:cBhvr>
                                        <p:cTn id="28" dur="500"/>
                                        <p:tgtEl>
                                          <p:spTgt spid="13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2"/>
                                        </p:tgtEl>
                                        <p:attrNameLst>
                                          <p:attrName>style.visibility</p:attrName>
                                        </p:attrNameLst>
                                      </p:cBhvr>
                                      <p:to>
                                        <p:strVal val="visible"/>
                                      </p:to>
                                    </p:set>
                                    <p:animEffect transition="in" filter="barn(inVertical)">
                                      <p:cBhvr>
                                        <p:cTn id="31" dur="500"/>
                                        <p:tgtEl>
                                          <p:spTgt spid="132"/>
                                        </p:tgtEl>
                                      </p:cBhvr>
                                    </p:animEffect>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148"/>
                                        </p:tgtEl>
                                        <p:attrNameLst>
                                          <p:attrName>style.visibility</p:attrName>
                                        </p:attrNameLst>
                                      </p:cBhvr>
                                      <p:to>
                                        <p:strVal val="visible"/>
                                      </p:to>
                                    </p:set>
                                    <p:animEffect transition="in" filter="wipe(up)">
                                      <p:cBhvr>
                                        <p:cTn id="35" dur="500"/>
                                        <p:tgtEl>
                                          <p:spTgt spid="148"/>
                                        </p:tgtEl>
                                      </p:cBhvr>
                                    </p:animEffect>
                                  </p:childTnLst>
                                </p:cTn>
                              </p:par>
                              <p:par>
                                <p:cTn id="36" presetID="22" presetClass="entr" presetSubtype="4" fill="hold" nodeType="withEffect">
                                  <p:stCondLst>
                                    <p:cond delay="0"/>
                                  </p:stCondLst>
                                  <p:childTnLst>
                                    <p:set>
                                      <p:cBhvr>
                                        <p:cTn id="37" dur="1" fill="hold">
                                          <p:stCondLst>
                                            <p:cond delay="0"/>
                                          </p:stCondLst>
                                        </p:cTn>
                                        <p:tgtEl>
                                          <p:spTgt spid="142"/>
                                        </p:tgtEl>
                                        <p:attrNameLst>
                                          <p:attrName>style.visibility</p:attrName>
                                        </p:attrNameLst>
                                      </p:cBhvr>
                                      <p:to>
                                        <p:strVal val="visible"/>
                                      </p:to>
                                    </p:set>
                                    <p:animEffect transition="in" filter="wipe(down)">
                                      <p:cBhvr>
                                        <p:cTn id="38" dur="500"/>
                                        <p:tgtEl>
                                          <p:spTgt spid="142"/>
                                        </p:tgtEl>
                                      </p:cBhvr>
                                    </p:animEffect>
                                  </p:childTnLst>
                                </p:cTn>
                              </p:par>
                            </p:childTnLst>
                          </p:cTn>
                        </p:par>
                        <p:par>
                          <p:cTn id="39" fill="hold">
                            <p:stCondLst>
                              <p:cond delay="1500"/>
                            </p:stCondLst>
                            <p:childTnLst>
                              <p:par>
                                <p:cTn id="40" presetID="16" presetClass="entr" presetSubtype="21" fill="hold" nodeType="afterEffect">
                                  <p:stCondLst>
                                    <p:cond delay="0"/>
                                  </p:stCondLst>
                                  <p:childTnLst>
                                    <p:set>
                                      <p:cBhvr>
                                        <p:cTn id="41" dur="1" fill="hold">
                                          <p:stCondLst>
                                            <p:cond delay="0"/>
                                          </p:stCondLst>
                                        </p:cTn>
                                        <p:tgtEl>
                                          <p:spTgt spid="134"/>
                                        </p:tgtEl>
                                        <p:attrNameLst>
                                          <p:attrName>style.visibility</p:attrName>
                                        </p:attrNameLst>
                                      </p:cBhvr>
                                      <p:to>
                                        <p:strVal val="visible"/>
                                      </p:to>
                                    </p:set>
                                    <p:animEffect transition="in" filter="barn(inVertical)">
                                      <p:cBhvr>
                                        <p:cTn id="42" dur="500"/>
                                        <p:tgtEl>
                                          <p:spTgt spid="13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5"/>
                                        </p:tgtEl>
                                        <p:attrNameLst>
                                          <p:attrName>style.visibility</p:attrName>
                                        </p:attrNameLst>
                                      </p:cBhvr>
                                      <p:to>
                                        <p:strVal val="visible"/>
                                      </p:to>
                                    </p:set>
                                    <p:animEffect transition="in" filter="barn(inVertical)">
                                      <p:cBhvr>
                                        <p:cTn id="45" dur="500"/>
                                        <p:tgtEl>
                                          <p:spTgt spid="135"/>
                                        </p:tgtEl>
                                      </p:cBhvr>
                                    </p:animEffect>
                                  </p:childTnLst>
                                </p:cTn>
                              </p:par>
                              <p:par>
                                <p:cTn id="46" presetID="22" presetClass="entr" presetSubtype="1" fill="hold" nodeType="withEffect">
                                  <p:stCondLst>
                                    <p:cond delay="0"/>
                                  </p:stCondLst>
                                  <p:childTnLst>
                                    <p:set>
                                      <p:cBhvr>
                                        <p:cTn id="47" dur="1" fill="hold">
                                          <p:stCondLst>
                                            <p:cond delay="0"/>
                                          </p:stCondLst>
                                        </p:cTn>
                                        <p:tgtEl>
                                          <p:spTgt spid="149"/>
                                        </p:tgtEl>
                                        <p:attrNameLst>
                                          <p:attrName>style.visibility</p:attrName>
                                        </p:attrNameLst>
                                      </p:cBhvr>
                                      <p:to>
                                        <p:strVal val="visible"/>
                                      </p:to>
                                    </p:set>
                                    <p:animEffect transition="in" filter="wipe(up)">
                                      <p:cBhvr>
                                        <p:cTn id="48" dur="500"/>
                                        <p:tgtEl>
                                          <p:spTgt spid="149"/>
                                        </p:tgtEl>
                                      </p:cBhvr>
                                    </p:animEffect>
                                  </p:childTnLst>
                                </p:cTn>
                              </p:par>
                              <p:par>
                                <p:cTn id="49" presetID="22" presetClass="entr" presetSubtype="4" fill="hold" nodeType="with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wipe(down)">
                                      <p:cBhvr>
                                        <p:cTn id="51" dur="500"/>
                                        <p:tgtEl>
                                          <p:spTgt spid="143"/>
                                        </p:tgtEl>
                                      </p:cBhvr>
                                    </p:animEffect>
                                  </p:childTnLst>
                                </p:cTn>
                              </p:par>
                            </p:childTnLst>
                          </p:cTn>
                        </p:par>
                        <p:par>
                          <p:cTn id="52" fill="hold">
                            <p:stCondLst>
                              <p:cond delay="2000"/>
                            </p:stCondLst>
                            <p:childTnLst>
                              <p:par>
                                <p:cTn id="53" presetID="16" presetClass="entr" presetSubtype="21" fill="hold" nodeType="afterEffect">
                                  <p:stCondLst>
                                    <p:cond delay="0"/>
                                  </p:stCondLst>
                                  <p:childTnLst>
                                    <p:set>
                                      <p:cBhvr>
                                        <p:cTn id="54" dur="1" fill="hold">
                                          <p:stCondLst>
                                            <p:cond delay="0"/>
                                          </p:stCondLst>
                                        </p:cTn>
                                        <p:tgtEl>
                                          <p:spTgt spid="136"/>
                                        </p:tgtEl>
                                        <p:attrNameLst>
                                          <p:attrName>style.visibility</p:attrName>
                                        </p:attrNameLst>
                                      </p:cBhvr>
                                      <p:to>
                                        <p:strVal val="visible"/>
                                      </p:to>
                                    </p:set>
                                    <p:animEffect transition="in" filter="barn(inVertical)">
                                      <p:cBhvr>
                                        <p:cTn id="55" dur="500"/>
                                        <p:tgtEl>
                                          <p:spTgt spid="13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38"/>
                                        </p:tgtEl>
                                        <p:attrNameLst>
                                          <p:attrName>style.visibility</p:attrName>
                                        </p:attrNameLst>
                                      </p:cBhvr>
                                      <p:to>
                                        <p:strVal val="visible"/>
                                      </p:to>
                                    </p:set>
                                    <p:animEffect transition="in" filter="barn(inVertical)">
                                      <p:cBhvr>
                                        <p:cTn id="58" dur="500"/>
                                        <p:tgtEl>
                                          <p:spTgt spid="138"/>
                                        </p:tgtEl>
                                      </p:cBhvr>
                                    </p:animEffect>
                                  </p:childTnLst>
                                </p:cTn>
                              </p:par>
                            </p:childTnLst>
                          </p:cTn>
                        </p:par>
                        <p:par>
                          <p:cTn id="59" fill="hold">
                            <p:stCondLst>
                              <p:cond delay="2500"/>
                            </p:stCondLst>
                            <p:childTnLst>
                              <p:par>
                                <p:cTn id="60" presetID="22" presetClass="entr" presetSubtype="1" fill="hold" nodeType="afterEffect">
                                  <p:stCondLst>
                                    <p:cond delay="0"/>
                                  </p:stCondLst>
                                  <p:childTnLst>
                                    <p:set>
                                      <p:cBhvr>
                                        <p:cTn id="61" dur="1" fill="hold">
                                          <p:stCondLst>
                                            <p:cond delay="0"/>
                                          </p:stCondLst>
                                        </p:cTn>
                                        <p:tgtEl>
                                          <p:spTgt spid="150"/>
                                        </p:tgtEl>
                                        <p:attrNameLst>
                                          <p:attrName>style.visibility</p:attrName>
                                        </p:attrNameLst>
                                      </p:cBhvr>
                                      <p:to>
                                        <p:strVal val="visible"/>
                                      </p:to>
                                    </p:set>
                                    <p:animEffect transition="in" filter="wipe(up)">
                                      <p:cBhvr>
                                        <p:cTn id="62" dur="500"/>
                                        <p:tgtEl>
                                          <p:spTgt spid="150"/>
                                        </p:tgtEl>
                                      </p:cBhvr>
                                    </p:animEffect>
                                  </p:childTnLst>
                                </p:cTn>
                              </p:par>
                              <p:par>
                                <p:cTn id="63" presetID="22" presetClass="entr" presetSubtype="4" fill="hold" nodeType="withEffect">
                                  <p:stCondLst>
                                    <p:cond delay="0"/>
                                  </p:stCondLst>
                                  <p:childTnLst>
                                    <p:set>
                                      <p:cBhvr>
                                        <p:cTn id="64" dur="1" fill="hold">
                                          <p:stCondLst>
                                            <p:cond delay="0"/>
                                          </p:stCondLst>
                                        </p:cTn>
                                        <p:tgtEl>
                                          <p:spTgt spid="144"/>
                                        </p:tgtEl>
                                        <p:attrNameLst>
                                          <p:attrName>style.visibility</p:attrName>
                                        </p:attrNameLst>
                                      </p:cBhvr>
                                      <p:to>
                                        <p:strVal val="visible"/>
                                      </p:to>
                                    </p:set>
                                    <p:animEffect transition="in" filter="wipe(down)">
                                      <p:cBhvr>
                                        <p:cTn id="65" dur="500"/>
                                        <p:tgtEl>
                                          <p:spTgt spid="144"/>
                                        </p:tgtEl>
                                      </p:cBhvr>
                                    </p:animEffect>
                                  </p:childTnLst>
                                </p:cTn>
                              </p:par>
                              <p:par>
                                <p:cTn id="66" presetID="16" presetClass="entr" presetSubtype="21" fill="hold" nodeType="withEffect">
                                  <p:stCondLst>
                                    <p:cond delay="750"/>
                                  </p:stCondLst>
                                  <p:childTnLst>
                                    <p:set>
                                      <p:cBhvr>
                                        <p:cTn id="67" dur="1" fill="hold">
                                          <p:stCondLst>
                                            <p:cond delay="0"/>
                                          </p:stCondLst>
                                        </p:cTn>
                                        <p:tgtEl>
                                          <p:spTgt spid="139"/>
                                        </p:tgtEl>
                                        <p:attrNameLst>
                                          <p:attrName>style.visibility</p:attrName>
                                        </p:attrNameLst>
                                      </p:cBhvr>
                                      <p:to>
                                        <p:strVal val="visible"/>
                                      </p:to>
                                    </p:set>
                                    <p:animEffect transition="in" filter="barn(inVertical)">
                                      <p:cBhvr>
                                        <p:cTn id="68" dur="500"/>
                                        <p:tgtEl>
                                          <p:spTgt spid="139"/>
                                        </p:tgtEl>
                                      </p:cBhvr>
                                    </p:animEffect>
                                  </p:childTnLst>
                                </p:cTn>
                              </p:par>
                              <p:par>
                                <p:cTn id="69" presetID="16" presetClass="entr" presetSubtype="21" fill="hold" grpId="0" nodeType="withEffect">
                                  <p:stCondLst>
                                    <p:cond delay="750"/>
                                  </p:stCondLst>
                                  <p:childTnLst>
                                    <p:set>
                                      <p:cBhvr>
                                        <p:cTn id="70" dur="1" fill="hold">
                                          <p:stCondLst>
                                            <p:cond delay="0"/>
                                          </p:stCondLst>
                                        </p:cTn>
                                        <p:tgtEl>
                                          <p:spTgt spid="140"/>
                                        </p:tgtEl>
                                        <p:attrNameLst>
                                          <p:attrName>style.visibility</p:attrName>
                                        </p:attrNameLst>
                                      </p:cBhvr>
                                      <p:to>
                                        <p:strVal val="visible"/>
                                      </p:to>
                                    </p:set>
                                    <p:animEffect transition="in" filter="barn(inVertical)">
                                      <p:cBhvr>
                                        <p:cTn id="71" dur="500"/>
                                        <p:tgtEl>
                                          <p:spTgt spid="1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500"/>
                            </p:stCondLst>
                            <p:childTnLst>
                              <p:par>
                                <p:cTn id="78" presetID="22" presetClass="entr" presetSubtype="4" fill="hold" grpId="0"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down)">
                                      <p:cBhvr>
                                        <p:cTn id="80" dur="500"/>
                                        <p:tgtEl>
                                          <p:spTgt spid="47"/>
                                        </p:tgtEl>
                                      </p:cBhvr>
                                    </p:animEffect>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165"/>
                                        </p:tgtEl>
                                        <p:attrNameLst>
                                          <p:attrName>style.visibility</p:attrName>
                                        </p:attrNameLst>
                                      </p:cBhvr>
                                      <p:to>
                                        <p:strVal val="visible"/>
                                      </p:to>
                                    </p:set>
                                    <p:animEffect transition="in" filter="wipe(up)">
                                      <p:cBhvr>
                                        <p:cTn id="84" dur="500"/>
                                        <p:tgtEl>
                                          <p:spTgt spid="165"/>
                                        </p:tgtEl>
                                      </p:cBhvr>
                                    </p:animEffect>
                                  </p:childTnLst>
                                </p:cTn>
                              </p:par>
                              <p:par>
                                <p:cTn id="85" presetID="22" presetClass="entr" presetSubtype="4" fill="hold" nodeType="withEffect">
                                  <p:stCondLst>
                                    <p:cond delay="0"/>
                                  </p:stCondLst>
                                  <p:childTnLst>
                                    <p:set>
                                      <p:cBhvr>
                                        <p:cTn id="86" dur="1" fill="hold">
                                          <p:stCondLst>
                                            <p:cond delay="0"/>
                                          </p:stCondLst>
                                        </p:cTn>
                                        <p:tgtEl>
                                          <p:spTgt spid="160"/>
                                        </p:tgtEl>
                                        <p:attrNameLst>
                                          <p:attrName>style.visibility</p:attrName>
                                        </p:attrNameLst>
                                      </p:cBhvr>
                                      <p:to>
                                        <p:strVal val="visible"/>
                                      </p:to>
                                    </p:set>
                                    <p:animEffect transition="in" filter="wipe(down)">
                                      <p:cBhvr>
                                        <p:cTn id="87" dur="500"/>
                                        <p:tgtEl>
                                          <p:spTgt spid="160"/>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152"/>
                                        </p:tgtEl>
                                        <p:attrNameLst>
                                          <p:attrName>style.visibility</p:attrName>
                                        </p:attrNameLst>
                                      </p:cBhvr>
                                      <p:to>
                                        <p:strVal val="visible"/>
                                      </p:to>
                                    </p:set>
                                    <p:animEffect transition="in" filter="barn(inVertical)">
                                      <p:cBhvr>
                                        <p:cTn id="91" dur="500"/>
                                        <p:tgtEl>
                                          <p:spTgt spid="152"/>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barn(inVertical)">
                                      <p:cBhvr>
                                        <p:cTn id="94" dur="500"/>
                                        <p:tgtEl>
                                          <p:spTgt spid="153"/>
                                        </p:tgtEl>
                                      </p:cBhvr>
                                    </p:animEffect>
                                  </p:childTnLst>
                                </p:cTn>
                              </p:par>
                            </p:childTnLst>
                          </p:cTn>
                        </p:par>
                        <p:par>
                          <p:cTn id="95" fill="hold">
                            <p:stCondLst>
                              <p:cond delay="2000"/>
                            </p:stCondLst>
                            <p:childTnLst>
                              <p:par>
                                <p:cTn id="96" presetID="22" presetClass="entr" presetSubtype="1" fill="hold" nodeType="afterEffect">
                                  <p:stCondLst>
                                    <p:cond delay="0"/>
                                  </p:stCondLst>
                                  <p:childTnLst>
                                    <p:set>
                                      <p:cBhvr>
                                        <p:cTn id="97" dur="1" fill="hold">
                                          <p:stCondLst>
                                            <p:cond delay="0"/>
                                          </p:stCondLst>
                                        </p:cTn>
                                        <p:tgtEl>
                                          <p:spTgt spid="166"/>
                                        </p:tgtEl>
                                        <p:attrNameLst>
                                          <p:attrName>style.visibility</p:attrName>
                                        </p:attrNameLst>
                                      </p:cBhvr>
                                      <p:to>
                                        <p:strVal val="visible"/>
                                      </p:to>
                                    </p:set>
                                    <p:animEffect transition="in" filter="wipe(up)">
                                      <p:cBhvr>
                                        <p:cTn id="98" dur="500"/>
                                        <p:tgtEl>
                                          <p:spTgt spid="166"/>
                                        </p:tgtEl>
                                      </p:cBhvr>
                                    </p:animEffect>
                                  </p:childTnLst>
                                </p:cTn>
                              </p:par>
                              <p:par>
                                <p:cTn id="99" presetID="22" presetClass="entr" presetSubtype="4" fill="hold" nodeType="withEffect">
                                  <p:stCondLst>
                                    <p:cond delay="0"/>
                                  </p:stCondLst>
                                  <p:childTnLst>
                                    <p:set>
                                      <p:cBhvr>
                                        <p:cTn id="100" dur="1" fill="hold">
                                          <p:stCondLst>
                                            <p:cond delay="0"/>
                                          </p:stCondLst>
                                        </p:cTn>
                                        <p:tgtEl>
                                          <p:spTgt spid="161"/>
                                        </p:tgtEl>
                                        <p:attrNameLst>
                                          <p:attrName>style.visibility</p:attrName>
                                        </p:attrNameLst>
                                      </p:cBhvr>
                                      <p:to>
                                        <p:strVal val="visible"/>
                                      </p:to>
                                    </p:set>
                                    <p:animEffect transition="in" filter="wipe(down)">
                                      <p:cBhvr>
                                        <p:cTn id="101" dur="500"/>
                                        <p:tgtEl>
                                          <p:spTgt spid="161"/>
                                        </p:tgtEl>
                                      </p:cBhvr>
                                    </p:animEffect>
                                  </p:childTnLst>
                                </p:cTn>
                              </p:par>
                            </p:childTnLst>
                          </p:cTn>
                        </p:par>
                        <p:par>
                          <p:cTn id="102" fill="hold">
                            <p:stCondLst>
                              <p:cond delay="2500"/>
                            </p:stCondLst>
                            <p:childTnLst>
                              <p:par>
                                <p:cTn id="103" presetID="16" presetClass="entr" presetSubtype="21" fill="hold" nodeType="afterEffect">
                                  <p:stCondLst>
                                    <p:cond delay="0"/>
                                  </p:stCondLst>
                                  <p:childTnLst>
                                    <p:set>
                                      <p:cBhvr>
                                        <p:cTn id="104" dur="1" fill="hold">
                                          <p:stCondLst>
                                            <p:cond delay="0"/>
                                          </p:stCondLst>
                                        </p:cTn>
                                        <p:tgtEl>
                                          <p:spTgt spid="154"/>
                                        </p:tgtEl>
                                        <p:attrNameLst>
                                          <p:attrName>style.visibility</p:attrName>
                                        </p:attrNameLst>
                                      </p:cBhvr>
                                      <p:to>
                                        <p:strVal val="visible"/>
                                      </p:to>
                                    </p:set>
                                    <p:animEffect transition="in" filter="barn(inVertical)">
                                      <p:cBhvr>
                                        <p:cTn id="105" dur="500"/>
                                        <p:tgtEl>
                                          <p:spTgt spid="154"/>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155"/>
                                        </p:tgtEl>
                                        <p:attrNameLst>
                                          <p:attrName>style.visibility</p:attrName>
                                        </p:attrNameLst>
                                      </p:cBhvr>
                                      <p:to>
                                        <p:strVal val="visible"/>
                                      </p:to>
                                    </p:set>
                                    <p:animEffect transition="in" filter="barn(inVertical)">
                                      <p:cBhvr>
                                        <p:cTn id="108" dur="500"/>
                                        <p:tgtEl>
                                          <p:spTgt spid="155"/>
                                        </p:tgtEl>
                                      </p:cBhvr>
                                    </p:animEffect>
                                  </p:childTnLst>
                                </p:cTn>
                              </p:par>
                              <p:par>
                                <p:cTn id="109" presetID="22" presetClass="entr" presetSubtype="1" fill="hold" nodeType="withEffect">
                                  <p:stCondLst>
                                    <p:cond delay="0"/>
                                  </p:stCondLst>
                                  <p:childTnLst>
                                    <p:set>
                                      <p:cBhvr>
                                        <p:cTn id="110" dur="1" fill="hold">
                                          <p:stCondLst>
                                            <p:cond delay="0"/>
                                          </p:stCondLst>
                                        </p:cTn>
                                        <p:tgtEl>
                                          <p:spTgt spid="167"/>
                                        </p:tgtEl>
                                        <p:attrNameLst>
                                          <p:attrName>style.visibility</p:attrName>
                                        </p:attrNameLst>
                                      </p:cBhvr>
                                      <p:to>
                                        <p:strVal val="visible"/>
                                      </p:to>
                                    </p:set>
                                    <p:animEffect transition="in" filter="wipe(up)">
                                      <p:cBhvr>
                                        <p:cTn id="111" dur="500"/>
                                        <p:tgtEl>
                                          <p:spTgt spid="167"/>
                                        </p:tgtEl>
                                      </p:cBhvr>
                                    </p:animEffect>
                                  </p:childTnLst>
                                </p:cTn>
                              </p:par>
                              <p:par>
                                <p:cTn id="112" presetID="22" presetClass="entr" presetSubtype="4" fill="hold" nodeType="withEffect">
                                  <p:stCondLst>
                                    <p:cond delay="0"/>
                                  </p:stCondLst>
                                  <p:childTnLst>
                                    <p:set>
                                      <p:cBhvr>
                                        <p:cTn id="113" dur="1" fill="hold">
                                          <p:stCondLst>
                                            <p:cond delay="0"/>
                                          </p:stCondLst>
                                        </p:cTn>
                                        <p:tgtEl>
                                          <p:spTgt spid="162"/>
                                        </p:tgtEl>
                                        <p:attrNameLst>
                                          <p:attrName>style.visibility</p:attrName>
                                        </p:attrNameLst>
                                      </p:cBhvr>
                                      <p:to>
                                        <p:strVal val="visible"/>
                                      </p:to>
                                    </p:set>
                                    <p:animEffect transition="in" filter="wipe(down)">
                                      <p:cBhvr>
                                        <p:cTn id="114" dur="500"/>
                                        <p:tgtEl>
                                          <p:spTgt spid="162"/>
                                        </p:tgtEl>
                                      </p:cBhvr>
                                    </p:animEffect>
                                  </p:childTnLst>
                                </p:cTn>
                              </p:par>
                            </p:childTnLst>
                          </p:cTn>
                        </p:par>
                        <p:par>
                          <p:cTn id="115" fill="hold">
                            <p:stCondLst>
                              <p:cond delay="3000"/>
                            </p:stCondLst>
                            <p:childTnLst>
                              <p:par>
                                <p:cTn id="116" presetID="16" presetClass="entr" presetSubtype="21" fill="hold" nodeType="afterEffect">
                                  <p:stCondLst>
                                    <p:cond delay="0"/>
                                  </p:stCondLst>
                                  <p:childTnLst>
                                    <p:set>
                                      <p:cBhvr>
                                        <p:cTn id="117" dur="1" fill="hold">
                                          <p:stCondLst>
                                            <p:cond delay="0"/>
                                          </p:stCondLst>
                                        </p:cTn>
                                        <p:tgtEl>
                                          <p:spTgt spid="156"/>
                                        </p:tgtEl>
                                        <p:attrNameLst>
                                          <p:attrName>style.visibility</p:attrName>
                                        </p:attrNameLst>
                                      </p:cBhvr>
                                      <p:to>
                                        <p:strVal val="visible"/>
                                      </p:to>
                                    </p:set>
                                    <p:animEffect transition="in" filter="barn(inVertical)">
                                      <p:cBhvr>
                                        <p:cTn id="118" dur="500"/>
                                        <p:tgtEl>
                                          <p:spTgt spid="156"/>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157"/>
                                        </p:tgtEl>
                                        <p:attrNameLst>
                                          <p:attrName>style.visibility</p:attrName>
                                        </p:attrNameLst>
                                      </p:cBhvr>
                                      <p:to>
                                        <p:strVal val="visible"/>
                                      </p:to>
                                    </p:set>
                                    <p:animEffect transition="in" filter="barn(inVertical)">
                                      <p:cBhvr>
                                        <p:cTn id="121" dur="500"/>
                                        <p:tgtEl>
                                          <p:spTgt spid="157"/>
                                        </p:tgtEl>
                                      </p:cBhvr>
                                    </p:animEffect>
                                  </p:childTnLst>
                                </p:cTn>
                              </p:par>
                            </p:childTnLst>
                          </p:cTn>
                        </p:par>
                        <p:par>
                          <p:cTn id="122" fill="hold">
                            <p:stCondLst>
                              <p:cond delay="3500"/>
                            </p:stCondLst>
                            <p:childTnLst>
                              <p:par>
                                <p:cTn id="123" presetID="22" presetClass="entr" presetSubtype="1" fill="hold" nodeType="afterEffect">
                                  <p:stCondLst>
                                    <p:cond delay="0"/>
                                  </p:stCondLst>
                                  <p:childTnLst>
                                    <p:set>
                                      <p:cBhvr>
                                        <p:cTn id="124" dur="1" fill="hold">
                                          <p:stCondLst>
                                            <p:cond delay="0"/>
                                          </p:stCondLst>
                                        </p:cTn>
                                        <p:tgtEl>
                                          <p:spTgt spid="168"/>
                                        </p:tgtEl>
                                        <p:attrNameLst>
                                          <p:attrName>style.visibility</p:attrName>
                                        </p:attrNameLst>
                                      </p:cBhvr>
                                      <p:to>
                                        <p:strVal val="visible"/>
                                      </p:to>
                                    </p:set>
                                    <p:animEffect transition="in" filter="wipe(up)">
                                      <p:cBhvr>
                                        <p:cTn id="125" dur="500"/>
                                        <p:tgtEl>
                                          <p:spTgt spid="168"/>
                                        </p:tgtEl>
                                      </p:cBhvr>
                                    </p:animEffect>
                                  </p:childTnLst>
                                </p:cTn>
                              </p:par>
                              <p:par>
                                <p:cTn id="126" presetID="22" presetClass="entr" presetSubtype="4" fill="hold" nodeType="withEffect">
                                  <p:stCondLst>
                                    <p:cond delay="0"/>
                                  </p:stCondLst>
                                  <p:childTnLst>
                                    <p:set>
                                      <p:cBhvr>
                                        <p:cTn id="127" dur="1" fill="hold">
                                          <p:stCondLst>
                                            <p:cond delay="0"/>
                                          </p:stCondLst>
                                        </p:cTn>
                                        <p:tgtEl>
                                          <p:spTgt spid="163"/>
                                        </p:tgtEl>
                                        <p:attrNameLst>
                                          <p:attrName>style.visibility</p:attrName>
                                        </p:attrNameLst>
                                      </p:cBhvr>
                                      <p:to>
                                        <p:strVal val="visible"/>
                                      </p:to>
                                    </p:set>
                                    <p:animEffect transition="in" filter="wipe(down)">
                                      <p:cBhvr>
                                        <p:cTn id="128" dur="500"/>
                                        <p:tgtEl>
                                          <p:spTgt spid="163"/>
                                        </p:tgtEl>
                                      </p:cBhvr>
                                    </p:animEffect>
                                  </p:childTnLst>
                                </p:cTn>
                              </p:par>
                              <p:par>
                                <p:cTn id="129" presetID="16" presetClass="entr" presetSubtype="21" fill="hold" nodeType="withEffect">
                                  <p:stCondLst>
                                    <p:cond delay="750"/>
                                  </p:stCondLst>
                                  <p:childTnLst>
                                    <p:set>
                                      <p:cBhvr>
                                        <p:cTn id="130" dur="1" fill="hold">
                                          <p:stCondLst>
                                            <p:cond delay="0"/>
                                          </p:stCondLst>
                                        </p:cTn>
                                        <p:tgtEl>
                                          <p:spTgt spid="158"/>
                                        </p:tgtEl>
                                        <p:attrNameLst>
                                          <p:attrName>style.visibility</p:attrName>
                                        </p:attrNameLst>
                                      </p:cBhvr>
                                      <p:to>
                                        <p:strVal val="visible"/>
                                      </p:to>
                                    </p:set>
                                    <p:animEffect transition="in" filter="barn(inVertical)">
                                      <p:cBhvr>
                                        <p:cTn id="131" dur="500"/>
                                        <p:tgtEl>
                                          <p:spTgt spid="158"/>
                                        </p:tgtEl>
                                      </p:cBhvr>
                                    </p:animEffect>
                                  </p:childTnLst>
                                </p:cTn>
                              </p:par>
                              <p:par>
                                <p:cTn id="132" presetID="16" presetClass="entr" presetSubtype="21" fill="hold" grpId="0" nodeType="withEffect">
                                  <p:stCondLst>
                                    <p:cond delay="750"/>
                                  </p:stCondLst>
                                  <p:childTnLst>
                                    <p:set>
                                      <p:cBhvr>
                                        <p:cTn id="133" dur="1" fill="hold">
                                          <p:stCondLst>
                                            <p:cond delay="0"/>
                                          </p:stCondLst>
                                        </p:cTn>
                                        <p:tgtEl>
                                          <p:spTgt spid="159"/>
                                        </p:tgtEl>
                                        <p:attrNameLst>
                                          <p:attrName>style.visibility</p:attrName>
                                        </p:attrNameLst>
                                      </p:cBhvr>
                                      <p:to>
                                        <p:strVal val="visible"/>
                                      </p:to>
                                    </p:set>
                                    <p:animEffect transition="in" filter="barn(inVertical)">
                                      <p:cBhvr>
                                        <p:cTn id="134" dur="500"/>
                                        <p:tgtEl>
                                          <p:spTgt spid="159"/>
                                        </p:tgtEl>
                                      </p:cBhvr>
                                    </p:animEffect>
                                  </p:childTnLst>
                                </p:cTn>
                              </p:par>
                            </p:childTnLst>
                          </p:cTn>
                        </p:par>
                        <p:par>
                          <p:cTn id="135" fill="hold">
                            <p:stCondLst>
                              <p:cond delay="4750"/>
                            </p:stCondLst>
                            <p:childTnLst>
                              <p:par>
                                <p:cTn id="136" presetID="22" presetClass="entr" presetSubtype="1" fill="hold" nodeType="afterEffect">
                                  <p:stCondLst>
                                    <p:cond delay="0"/>
                                  </p:stCondLst>
                                  <p:childTnLst>
                                    <p:set>
                                      <p:cBhvr>
                                        <p:cTn id="137" dur="1" fill="hold">
                                          <p:stCondLst>
                                            <p:cond delay="0"/>
                                          </p:stCondLst>
                                        </p:cTn>
                                        <p:tgtEl>
                                          <p:spTgt spid="178"/>
                                        </p:tgtEl>
                                        <p:attrNameLst>
                                          <p:attrName>style.visibility</p:attrName>
                                        </p:attrNameLst>
                                      </p:cBhvr>
                                      <p:to>
                                        <p:strVal val="visible"/>
                                      </p:to>
                                    </p:set>
                                    <p:animEffect transition="in" filter="wipe(up)">
                                      <p:cBhvr>
                                        <p:cTn id="138" dur="500"/>
                                        <p:tgtEl>
                                          <p:spTgt spid="178"/>
                                        </p:tgtEl>
                                      </p:cBhvr>
                                    </p:animEffect>
                                  </p:childTnLst>
                                </p:cTn>
                              </p:par>
                              <p:par>
                                <p:cTn id="139" presetID="22" presetClass="entr" presetSubtype="4" fill="hold" nodeType="withEffect">
                                  <p:stCondLst>
                                    <p:cond delay="0"/>
                                  </p:stCondLst>
                                  <p:childTnLst>
                                    <p:set>
                                      <p:cBhvr>
                                        <p:cTn id="140" dur="1" fill="hold">
                                          <p:stCondLst>
                                            <p:cond delay="0"/>
                                          </p:stCondLst>
                                        </p:cTn>
                                        <p:tgtEl>
                                          <p:spTgt spid="177"/>
                                        </p:tgtEl>
                                        <p:attrNameLst>
                                          <p:attrName>style.visibility</p:attrName>
                                        </p:attrNameLst>
                                      </p:cBhvr>
                                      <p:to>
                                        <p:strVal val="visible"/>
                                      </p:to>
                                    </p:set>
                                    <p:animEffect transition="in" filter="wipe(down)">
                                      <p:cBhvr>
                                        <p:cTn id="141" dur="500"/>
                                        <p:tgtEl>
                                          <p:spTgt spid="177"/>
                                        </p:tgtEl>
                                      </p:cBhvr>
                                    </p:animEffect>
                                  </p:childTnLst>
                                </p:cTn>
                              </p:par>
                              <p:par>
                                <p:cTn id="142" presetID="16" presetClass="entr" presetSubtype="21" fill="hold" nodeType="withEffect">
                                  <p:stCondLst>
                                    <p:cond delay="750"/>
                                  </p:stCondLst>
                                  <p:childTnLst>
                                    <p:set>
                                      <p:cBhvr>
                                        <p:cTn id="143" dur="1" fill="hold">
                                          <p:stCondLst>
                                            <p:cond delay="0"/>
                                          </p:stCondLst>
                                        </p:cTn>
                                        <p:tgtEl>
                                          <p:spTgt spid="175"/>
                                        </p:tgtEl>
                                        <p:attrNameLst>
                                          <p:attrName>style.visibility</p:attrName>
                                        </p:attrNameLst>
                                      </p:cBhvr>
                                      <p:to>
                                        <p:strVal val="visible"/>
                                      </p:to>
                                    </p:set>
                                    <p:animEffect transition="in" filter="barn(inVertical)">
                                      <p:cBhvr>
                                        <p:cTn id="144" dur="500"/>
                                        <p:tgtEl>
                                          <p:spTgt spid="175"/>
                                        </p:tgtEl>
                                      </p:cBhvr>
                                    </p:animEffect>
                                  </p:childTnLst>
                                </p:cTn>
                              </p:par>
                              <p:par>
                                <p:cTn id="145" presetID="16" presetClass="entr" presetSubtype="21" fill="hold" grpId="0" nodeType="withEffect">
                                  <p:stCondLst>
                                    <p:cond delay="750"/>
                                  </p:stCondLst>
                                  <p:childTnLst>
                                    <p:set>
                                      <p:cBhvr>
                                        <p:cTn id="146" dur="1" fill="hold">
                                          <p:stCondLst>
                                            <p:cond delay="0"/>
                                          </p:stCondLst>
                                        </p:cTn>
                                        <p:tgtEl>
                                          <p:spTgt spid="176"/>
                                        </p:tgtEl>
                                        <p:attrNameLst>
                                          <p:attrName>style.visibility</p:attrName>
                                        </p:attrNameLst>
                                      </p:cBhvr>
                                      <p:to>
                                        <p:strVal val="visible"/>
                                      </p:to>
                                    </p:set>
                                    <p:animEffect transition="in" filter="barn(inVertical)">
                                      <p:cBhvr>
                                        <p:cTn id="147"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132" grpId="0"/>
      <p:bldP spid="135" grpId="0"/>
      <p:bldP spid="138" grpId="0"/>
      <p:bldP spid="140" grpId="0"/>
      <p:bldP spid="153" grpId="0"/>
      <p:bldP spid="155" grpId="0"/>
      <p:bldP spid="157" grpId="0"/>
      <p:bldP spid="159" grpId="0"/>
      <p:bldP spid="1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Củng cố</a:t>
            </a:r>
          </a:p>
        </p:txBody>
      </p:sp>
      <p:sp>
        <p:nvSpPr>
          <p:cNvPr id="56" name="Freeform: Shape 55">
            <a:extLst>
              <a:ext uri="{FF2B5EF4-FFF2-40B4-BE49-F238E27FC236}">
                <a16:creationId xmlns:a16="http://schemas.microsoft.com/office/drawing/2014/main" id="{0920C292-5796-4EB0-A9DE-5A526874A8E5}"/>
              </a:ext>
            </a:extLst>
          </p:cNvPr>
          <p:cNvSpPr/>
          <p:nvPr/>
        </p:nvSpPr>
        <p:spPr>
          <a:xfrm rot="3531333">
            <a:off x="7598886" y="212364"/>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14389074" flipH="1" flipV="1">
            <a:off x="7475739" y="-524946"/>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id="{374226A4-C9BE-48D7-8C0E-7EA88EA6EB09}"/>
              </a:ext>
            </a:extLst>
          </p:cNvPr>
          <p:cNvSpPr/>
          <p:nvPr/>
        </p:nvSpPr>
        <p:spPr>
          <a:xfrm rot="3531333" flipH="1" flipV="1">
            <a:off x="7529656" y="1324077"/>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459E6F5-F0B5-481A-BC42-E31205F5545C}"/>
              </a:ext>
            </a:extLst>
          </p:cNvPr>
          <p:cNvSpPr/>
          <p:nvPr/>
        </p:nvSpPr>
        <p:spPr>
          <a:xfrm rot="3531333" flipH="1" flipV="1">
            <a:off x="7396057" y="-1062990"/>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BEBCAA2B-9E70-4524-BD18-7C3E0B7DC6A2}"/>
              </a:ext>
            </a:extLst>
          </p:cNvPr>
          <p:cNvSpPr/>
          <p:nvPr/>
        </p:nvSpPr>
        <p:spPr>
          <a:xfrm rot="3462874" flipH="1" flipV="1">
            <a:off x="7579456" y="2232384"/>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7676AF59-83D5-4D3D-9978-4F4F72FBCCC4}"/>
              </a:ext>
            </a:extLst>
          </p:cNvPr>
          <p:cNvSpPr/>
          <p:nvPr/>
        </p:nvSpPr>
        <p:spPr>
          <a:xfrm rot="14297579" flipH="1" flipV="1">
            <a:off x="7662810" y="2722173"/>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sp>
        <p:nvSpPr>
          <p:cNvPr id="103" name="TextBox 102">
            <a:extLst>
              <a:ext uri="{FF2B5EF4-FFF2-40B4-BE49-F238E27FC236}">
                <a16:creationId xmlns:a16="http://schemas.microsoft.com/office/drawing/2014/main" id="{1034FE99-50E3-49EA-9F4B-7F177210C669}"/>
              </a:ext>
            </a:extLst>
          </p:cNvPr>
          <p:cNvSpPr txBox="1"/>
          <p:nvPr/>
        </p:nvSpPr>
        <p:spPr>
          <a:xfrm>
            <a:off x="7141369" y="1655892"/>
            <a:ext cx="3883894" cy="3108543"/>
          </a:xfrm>
          <a:prstGeom prst="rect">
            <a:avLst/>
          </a:prstGeom>
          <a:noFill/>
        </p:spPr>
        <p:txBody>
          <a:bodyPr wrap="square" rtlCol="0">
            <a:spAutoFit/>
          </a:bodyPr>
          <a:lstStyle/>
          <a:p>
            <a:pPr indent="400050" algn="just"/>
            <a:r>
              <a:rPr lang="vi-VN" sz="2800" b="1" i="1">
                <a:latin typeface="Times New Roman" panose="02020603050405020304" pitchFamily="18" charset="0"/>
                <a:cs typeface="Times New Roman" panose="02020603050405020304" pitchFamily="18" charset="0"/>
              </a:rPr>
              <a:t>Miêu tả là vẽ lại bằng lời những đặc điểm nổi bật của cảnh, của người, của vật để giúp người nghe, người đọc hình dung được các đối tượng ấy.</a:t>
            </a:r>
          </a:p>
        </p:txBody>
      </p:sp>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TextBox 92">
            <a:extLst>
              <a:ext uri="{FF2B5EF4-FFF2-40B4-BE49-F238E27FC236}">
                <a16:creationId xmlns:a16="http://schemas.microsoft.com/office/drawing/2014/main" id="{26126FDD-9D07-408F-A7B8-C8A938CB2291}"/>
              </a:ext>
            </a:extLst>
          </p:cNvPr>
          <p:cNvSpPr txBox="1"/>
          <p:nvPr/>
        </p:nvSpPr>
        <p:spPr>
          <a:xfrm>
            <a:off x="5863563" y="485319"/>
            <a:ext cx="6799626" cy="707886"/>
          </a:xfrm>
          <a:prstGeom prst="rect">
            <a:avLst/>
          </a:prstGeom>
          <a:noFill/>
        </p:spPr>
        <p:txBody>
          <a:bodyPr wrap="square" rtlCol="0">
            <a:spAutoFit/>
          </a:bodyPr>
          <a:lstStyle>
            <a:defPPr>
              <a:defRPr lang="en-US"/>
            </a:defPPr>
            <a:lvl1pPr algn="ctr">
              <a:defRPr sz="7200" b="1">
                <a:solidFill>
                  <a:srgbClr val="C00000"/>
                </a:solidFill>
                <a:latin typeface="UTM Bustamalaka" panose="02040603050506020204" pitchFamily="18" charset="0"/>
              </a:defRPr>
            </a:lvl1pPr>
          </a:lstStyle>
          <a:p>
            <a:r>
              <a:rPr lang="en-US" sz="4000" dirty="0" err="1"/>
              <a:t>Thế</a:t>
            </a:r>
            <a:r>
              <a:rPr lang="en-US" sz="4000" dirty="0"/>
              <a:t> </a:t>
            </a:r>
            <a:r>
              <a:rPr lang="en-US" sz="4000" dirty="0" err="1"/>
              <a:t>nào</a:t>
            </a:r>
            <a:r>
              <a:rPr lang="en-US" sz="4000" dirty="0"/>
              <a:t> </a:t>
            </a:r>
            <a:r>
              <a:rPr lang="en-US" sz="4000" dirty="0" err="1"/>
              <a:t>là</a:t>
            </a:r>
            <a:r>
              <a:rPr lang="en-US" sz="4000" dirty="0"/>
              <a:t> </a:t>
            </a:r>
            <a:r>
              <a:rPr lang="en-US" sz="4000" dirty="0" err="1"/>
              <a:t>miêu</a:t>
            </a:r>
            <a:r>
              <a:rPr lang="en-US" sz="4000" dirty="0"/>
              <a:t> </a:t>
            </a:r>
            <a:r>
              <a:rPr lang="en-US" sz="4000" dirty="0" err="1"/>
              <a:t>tả</a:t>
            </a:r>
            <a:r>
              <a:rPr lang="en-US" sz="4000" dirty="0"/>
              <a:t>?</a:t>
            </a:r>
            <a:endParaRPr lang="vi-VN" sz="4000" dirty="0"/>
          </a:p>
        </p:txBody>
      </p:sp>
    </p:spTree>
    <p:extLst>
      <p:ext uri="{BB962C8B-B14F-4D97-AF65-F5344CB8AC3E}">
        <p14:creationId xmlns:p14="http://schemas.microsoft.com/office/powerpoint/2010/main" val="4066779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left)">
                                      <p:cBhvr>
                                        <p:cTn id="11" dur="250"/>
                                        <p:tgtEl>
                                          <p:spTgt spid="98"/>
                                        </p:tgtEl>
                                      </p:cBhvr>
                                    </p:animEffect>
                                  </p:childTnLst>
                                </p:cTn>
                              </p:par>
                            </p:childTnLst>
                          </p:cTn>
                        </p:par>
                        <p:par>
                          <p:cTn id="12" fill="hold">
                            <p:stCondLst>
                              <p:cond delay="750"/>
                            </p:stCondLst>
                            <p:childTnLst>
                              <p:par>
                                <p:cTn id="13" presetID="22" presetClass="entr" presetSubtype="2"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right)">
                                      <p:cBhvr>
                                        <p:cTn id="15" dur="250"/>
                                        <p:tgtEl>
                                          <p:spTgt spid="5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250"/>
                                        <p:tgtEl>
                                          <p:spTgt spid="56"/>
                                        </p:tgtEl>
                                      </p:cBhvr>
                                    </p:animEffect>
                                  </p:childTnLst>
                                </p:cTn>
                              </p:par>
                            </p:childTnLst>
                          </p:cTn>
                        </p:par>
                        <p:par>
                          <p:cTn id="20" fill="hold">
                            <p:stCondLst>
                              <p:cond delay="1250"/>
                            </p:stCondLst>
                            <p:childTnLst>
                              <p:par>
                                <p:cTn id="21" presetID="22" presetClass="entr" presetSubtype="2" fill="hold" grpId="0" nodeType="after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wipe(right)">
                                      <p:cBhvr>
                                        <p:cTn id="23" dur="250"/>
                                        <p:tgtEl>
                                          <p:spTgt spid="91"/>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wipe(left)">
                                      <p:cBhvr>
                                        <p:cTn id="27" dur="250"/>
                                        <p:tgtEl>
                                          <p:spTgt spid="101"/>
                                        </p:tgtEl>
                                      </p:cBhvr>
                                    </p:animEffect>
                                  </p:childTnLst>
                                </p:cTn>
                              </p:par>
                            </p:childTnLst>
                          </p:cTn>
                        </p:par>
                        <p:par>
                          <p:cTn id="28" fill="hold">
                            <p:stCondLst>
                              <p:cond delay="1750"/>
                            </p:stCondLst>
                            <p:childTnLst>
                              <p:par>
                                <p:cTn id="29" presetID="22" presetClass="entr" presetSubtype="2" fill="hold" grpId="0" nodeType="after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wipe(right)">
                                      <p:cBhvr>
                                        <p:cTn id="31" dur="250"/>
                                        <p:tgtEl>
                                          <p:spTgt spid="102"/>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wipe(up)">
                                      <p:cBhvr>
                                        <p:cTn id="35" dur="500"/>
                                        <p:tgtEl>
                                          <p:spTgt spid="9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wipe(up)">
                                      <p:cBhvr>
                                        <p:cTn id="4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56" grpId="0" animBg="1"/>
      <p:bldP spid="58" grpId="0" animBg="1"/>
      <p:bldP spid="91" grpId="0" animBg="1"/>
      <p:bldP spid="98" grpId="0" animBg="1"/>
      <p:bldP spid="101" grpId="0" animBg="1"/>
      <p:bldP spid="102" grpId="0" animBg="1"/>
      <p:bldP spid="103" grpId="0"/>
      <p:bldP spid="9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Dặn dò</a:t>
            </a:r>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7BFE3EC-53D3-4D09-9CA9-AAC098B60B7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056" b="93333" l="2100" r="97500">
                        <a14:foregroundMark x1="13100" y1="51296" x2="7200" y2="75926"/>
                        <a14:foregroundMark x1="7200" y1="75926" x2="9700" y2="91296"/>
                        <a14:foregroundMark x1="9700" y1="91296" x2="18500" y2="89074"/>
                        <a14:foregroundMark x1="18500" y1="89074" x2="23600" y2="85463"/>
                        <a14:foregroundMark x1="2600" y1="77315" x2="89900" y2="79815"/>
                        <a14:foregroundMark x1="87000" y1="51759" x2="91400" y2="90648"/>
                        <a14:foregroundMark x1="49700" y1="49074" x2="48900" y2="85926"/>
                        <a14:foregroundMark x1="48900" y1="85926" x2="49400" y2="87685"/>
                        <a14:foregroundMark x1="24300" y1="7870" x2="64000" y2="8333"/>
                        <a14:foregroundMark x1="64000" y1="8333" x2="71900" y2="8148"/>
                        <a14:foregroundMark x1="84300" y1="44074" x2="80900" y2="54907"/>
                        <a14:foregroundMark x1="79500" y1="45833" x2="78700" y2="57130"/>
                        <a14:foregroundMark x1="22600" y1="64815" x2="25500" y2="73148"/>
                        <a14:foregroundMark x1="25500" y1="73148" x2="25300" y2="73241"/>
                        <a14:foregroundMark x1="27700" y1="64630" x2="19700" y2="68056"/>
                        <a14:foregroundMark x1="2100" y1="76574" x2="2100" y2="89537"/>
                        <a14:foregroundMark x1="34100" y1="77963" x2="32600" y2="91759"/>
                        <a14:foregroundMark x1="34500" y1="88796" x2="84700" y2="90185"/>
                        <a14:foregroundMark x1="84700" y1="90185" x2="94100" y2="88704"/>
                        <a14:foregroundMark x1="94100" y1="88704" x2="96200" y2="81111"/>
                        <a14:foregroundMark x1="96200" y1="81111" x2="83500" y2="88611"/>
                        <a14:foregroundMark x1="83500" y1="88611" x2="54800" y2="86296"/>
                        <a14:foregroundMark x1="61400" y1="67778" x2="61900" y2="72315"/>
                        <a14:foregroundMark x1="46917" y1="59277" x2="50699" y2="59368"/>
                        <a14:foregroundMark x1="45184" y1="59235" x2="46230" y2="59260"/>
                        <a14:foregroundMark x1="51600" y1="62870" x2="54638" y2="61805"/>
                        <a14:foregroundMark x1="42456" y1="64091" x2="42400" y2="64630"/>
                        <a14:foregroundMark x1="50699" y1="58627" x2="46901" y2="58334"/>
                        <a14:foregroundMark x1="73100" y1="67593" x2="74300" y2="73241"/>
                        <a14:foregroundMark x1="82600" y1="63241" x2="79900" y2="69167"/>
                        <a14:foregroundMark x1="78000" y1="66019" x2="78000" y2="66019"/>
                        <a14:foregroundMark x1="77300" y1="66019" x2="81900" y2="66019"/>
                        <a14:foregroundMark x1="75800" y1="65556" x2="80400" y2="65556"/>
                        <a14:foregroundMark x1="79900" y1="72778" x2="77500" y2="77315"/>
                        <a14:foregroundMark x1="39900" y1="73704" x2="39900" y2="73704"/>
                        <a14:foregroundMark x1="21600" y1="72963" x2="22300" y2="72963"/>
                        <a14:foregroundMark x1="25800" y1="62593" x2="25800" y2="62593"/>
                        <a14:foregroundMark x1="97500" y1="77778" x2="97300" y2="89722"/>
                        <a14:foregroundMark x1="16500" y1="84074" x2="12600" y2="93333"/>
                        <a14:foregroundMark x1="11400" y1="83148" x2="11400" y2="83148"/>
                        <a14:foregroundMark x1="38200" y1="67778" x2="38200" y2="67778"/>
                        <a14:foregroundMark x1="28700" y1="62407" x2="28700" y2="62407"/>
                        <a14:foregroundMark x1="26300" y1="62222" x2="26300" y2="62222"/>
                        <a14:foregroundMark x1="24800" y1="62222" x2="24800" y2="62222"/>
                        <a14:foregroundMark x1="83000" y1="31759" x2="83000" y2="31759"/>
                        <a14:foregroundMark x1="83900" y1="25093" x2="83300" y2="30370"/>
                        <a14:foregroundMark x1="71300" y1="35093" x2="72400" y2="35833"/>
                        <a14:foregroundMark x1="39700" y1="72500" x2="39700" y2="72500"/>
                        <a14:foregroundMark x1="63700" y1="75000" x2="63700" y2="75000"/>
                        <a14:foregroundMark x1="57123" y1="63592" x2="57400" y2="64074"/>
                        <a14:foregroundMark x1="13700" y1="85741" x2="13700" y2="85741"/>
                        <a14:foregroundMark x1="16700" y1="86019" x2="16700" y2="86019"/>
                        <a14:foregroundMark x1="47000" y1="61852" x2="47000" y2="61852"/>
                        <a14:foregroundMark x1="44300" y1="63056" x2="44300" y2="63056"/>
                        <a14:foregroundMark x1="46300" y1="61389" x2="47800" y2="64444"/>
                        <a14:foregroundMark x1="44000" y1="62963" x2="53000" y2="61481"/>
                        <a14:foregroundMark x1="53000" y1="61481" x2="53500" y2="61852"/>
                        <a14:foregroundMark x1="53600" y1="61019" x2="45900" y2="60833"/>
                        <a14:foregroundMark x1="45900" y1="60833" x2="43400" y2="63241"/>
                        <a14:foregroundMark x1="46000" y1="60833" x2="53200" y2="60556"/>
                        <a14:foregroundMark x1="53300" y1="60278" x2="52600" y2="60278"/>
                        <a14:foregroundMark x1="50400" y1="59630" x2="55900" y2="63611"/>
                        <a14:foregroundMark x1="50600" y1="59907" x2="55300" y2="62778"/>
                        <a14:foregroundMark x1="56600" y1="62407" x2="51000" y2="59907"/>
                        <a14:foregroundMark x1="50700" y1="59352" x2="56300" y2="63889"/>
                        <a14:foregroundMark x1="50300" y1="59167" x2="42700" y2="62963"/>
                        <a14:foregroundMark x1="42700" y1="62963" x2="42700" y2="63241"/>
                        <a14:foregroundMark x1="47500" y1="59722" x2="41200" y2="64722"/>
                        <a14:foregroundMark x1="41200" y1="64722" x2="41200" y2="64722"/>
                        <a14:foregroundMark x1="85700" y1="82407" x2="85700" y2="82407"/>
                        <a14:backgroundMark x1="53800" y1="57407" x2="53800" y2="57407"/>
                        <a14:backgroundMark x1="52900" y1="57685" x2="52900" y2="57685"/>
                        <a14:backgroundMark x1="45400" y1="57407" x2="45400" y2="57407"/>
                        <a14:backgroundMark x1="56600" y1="58611" x2="56600" y2="58611"/>
                        <a14:backgroundMark x1="53000" y1="58519" x2="58100" y2="60278"/>
                        <a14:backgroundMark x1="58000" y1="61667" x2="58400" y2="63333"/>
                        <a14:backgroundMark x1="56000" y1="60833" x2="56188" y2="61149"/>
                        <a14:backgroundMark x1="57100" y1="63889" x2="57100" y2="63889"/>
                        <a14:backgroundMark x1="58000" y1="58519" x2="57700" y2="63241"/>
                        <a14:backgroundMark x1="57763" y1="62736" x2="58700" y2="57963"/>
                        <a14:backgroundMark x1="57500" y1="64074" x2="57717" y2="62967"/>
                        <a14:backgroundMark x1="58600" y1="58056" x2="59900" y2="58333"/>
                        <a14:backgroundMark x1="56600" y1="58611" x2="59800" y2="58241"/>
                        <a14:backgroundMark x1="41000" y1="58889" x2="46300" y2="58056"/>
                        <a14:backgroundMark x1="46600" y1="58056" x2="46679" y2="58323"/>
                        <a14:backgroundMark x1="41900" y1="58241" x2="42117" y2="61522"/>
                        <a14:backgroundMark x1="40100" y1="58611" x2="41600" y2="59907"/>
                        <a14:backgroundMark x1="40000" y1="57685" x2="44000" y2="60000"/>
                        <a14:backgroundMark x1="46900" y1="58333" x2="46423" y2="58863"/>
                        <a14:backgroundMark x1="44300" y1="60000" x2="43970" y2="60596"/>
                      </a14:backgroundRemoval>
                    </a14:imgEffect>
                  </a14:imgLayer>
                </a14:imgProps>
              </a:ext>
              <a:ext uri="{28A0092B-C50C-407E-A947-70E740481C1C}">
                <a14:useLocalDpi xmlns:a14="http://schemas.microsoft.com/office/drawing/2010/main" val="0"/>
              </a:ext>
            </a:extLst>
          </a:blip>
          <a:srcRect b="8732"/>
          <a:stretch/>
        </p:blipFill>
        <p:spPr>
          <a:xfrm>
            <a:off x="7058385" y="764144"/>
            <a:ext cx="4141622" cy="4082340"/>
          </a:xfrm>
          <a:prstGeom prst="rect">
            <a:avLst/>
          </a:prstGeom>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325409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F4CC685-8920-4829-A06D-0D2BDA7C0E4B}"/>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tretch>
            <a:fillRect/>
          </a:stretch>
        </p:blipFill>
        <p:spPr>
          <a:xfrm>
            <a:off x="0" y="-45040"/>
            <a:ext cx="12191999" cy="6846602"/>
          </a:xfrm>
          <a:prstGeom prst="rect">
            <a:avLst/>
          </a:prstGeom>
          <a:noFill/>
          <a:effectLst/>
        </p:spPr>
      </p:pic>
      <p:pic>
        <p:nvPicPr>
          <p:cNvPr id="35" name="Picture 34">
            <a:extLst>
              <a:ext uri="{FF2B5EF4-FFF2-40B4-BE49-F238E27FC236}">
                <a16:creationId xmlns:a16="http://schemas.microsoft.com/office/drawing/2014/main" id="{7394FA32-BB25-4962-B13C-FA3A5E61E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06097">
            <a:off x="6809621" y="331671"/>
            <a:ext cx="1386843" cy="1338075"/>
          </a:xfrm>
          <a:prstGeom prst="rect">
            <a:avLst/>
          </a:prstGeom>
        </p:spPr>
      </p:pic>
      <p:grpSp>
        <p:nvGrpSpPr>
          <p:cNvPr id="4" name="Group 3">
            <a:extLst>
              <a:ext uri="{FF2B5EF4-FFF2-40B4-BE49-F238E27FC236}">
                <a16:creationId xmlns:a16="http://schemas.microsoft.com/office/drawing/2014/main" id="{61A5312B-BED0-4A15-87CA-111D43855F2D}"/>
              </a:ext>
            </a:extLst>
          </p:cNvPr>
          <p:cNvGrpSpPr/>
          <p:nvPr/>
        </p:nvGrpSpPr>
        <p:grpSpPr>
          <a:xfrm rot="10800000">
            <a:off x="8366700" y="2362598"/>
            <a:ext cx="4595380" cy="5534138"/>
            <a:chOff x="-852402" y="-828306"/>
            <a:chExt cx="4595380" cy="5534138"/>
          </a:xfrm>
        </p:grpSpPr>
        <p:pic>
          <p:nvPicPr>
            <p:cNvPr id="31" name="Picture 30">
              <a:extLst>
                <a:ext uri="{FF2B5EF4-FFF2-40B4-BE49-F238E27FC236}">
                  <a16:creationId xmlns:a16="http://schemas.microsoft.com/office/drawing/2014/main" id="{89B0EDEB-8187-4811-8678-DF18D30776F1}"/>
                </a:ext>
              </a:extLst>
            </p:cNvPr>
            <p:cNvPicPr>
              <a:picLocks noChangeAspect="1"/>
            </p:cNvPicPr>
            <p:nvPr/>
          </p:nvPicPr>
          <p:blipFill>
            <a:blip r:embed="rId5">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tretch>
              <a:fillRect/>
            </a:stretch>
          </p:blipFill>
          <p:spPr>
            <a:xfrm rot="9019332">
              <a:off x="-852402" y="962607"/>
              <a:ext cx="2403841" cy="3743225"/>
            </a:xfrm>
            <a:prstGeom prst="rect">
              <a:avLst/>
            </a:prstGeom>
          </p:spPr>
        </p:pic>
        <p:pic>
          <p:nvPicPr>
            <p:cNvPr id="33" name="Picture 32">
              <a:extLst>
                <a:ext uri="{FF2B5EF4-FFF2-40B4-BE49-F238E27FC236}">
                  <a16:creationId xmlns:a16="http://schemas.microsoft.com/office/drawing/2014/main" id="{959527C7-FBF3-448E-B2FB-938C8F31B3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120813">
              <a:off x="1031776" y="-1030362"/>
              <a:ext cx="2359157" cy="3063246"/>
            </a:xfrm>
            <a:prstGeom prst="rect">
              <a:avLst/>
            </a:prstGeom>
          </p:spPr>
        </p:pic>
        <p:pic>
          <p:nvPicPr>
            <p:cNvPr id="37" name="Picture 36">
              <a:extLst>
                <a:ext uri="{FF2B5EF4-FFF2-40B4-BE49-F238E27FC236}">
                  <a16:creationId xmlns:a16="http://schemas.microsoft.com/office/drawing/2014/main" id="{AE4F5B26-92B3-4D57-884D-809AD7564D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6459212">
              <a:off x="-721928" y="-828306"/>
              <a:ext cx="3437961" cy="3437961"/>
            </a:xfrm>
            <a:prstGeom prst="rect">
              <a:avLst/>
            </a:prstGeom>
          </p:spPr>
        </p:pic>
      </p:grpSp>
      <p:pic>
        <p:nvPicPr>
          <p:cNvPr id="38" name="Picture 37">
            <a:extLst>
              <a:ext uri="{FF2B5EF4-FFF2-40B4-BE49-F238E27FC236}">
                <a16:creationId xmlns:a16="http://schemas.microsoft.com/office/drawing/2014/main" id="{443B5333-05C6-4808-BF1D-7E3225B63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22631">
            <a:off x="6383235" y="5154619"/>
            <a:ext cx="1386843" cy="1338075"/>
          </a:xfrm>
          <a:prstGeom prst="rect">
            <a:avLst/>
          </a:prstGeom>
        </p:spPr>
      </p:pic>
      <p:pic>
        <p:nvPicPr>
          <p:cNvPr id="23" name="Picture 22">
            <a:extLst>
              <a:ext uri="{FF2B5EF4-FFF2-40B4-BE49-F238E27FC236}">
                <a16:creationId xmlns:a16="http://schemas.microsoft.com/office/drawing/2014/main" id="{BBFC1649-ED92-4F28-81DE-870D7FA195CA}"/>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rot="16200000">
            <a:off x="9831082" y="-146304"/>
            <a:ext cx="2276861" cy="2569469"/>
          </a:xfrm>
          <a:prstGeom prst="rect">
            <a:avLst/>
          </a:prstGeom>
        </p:spPr>
      </p:pic>
      <p:grpSp>
        <p:nvGrpSpPr>
          <p:cNvPr id="2" name="Group 1">
            <a:extLst>
              <a:ext uri="{FF2B5EF4-FFF2-40B4-BE49-F238E27FC236}">
                <a16:creationId xmlns:a16="http://schemas.microsoft.com/office/drawing/2014/main" id="{7B99EAF5-4396-4057-AAD3-0F53FFEB9B2E}"/>
              </a:ext>
            </a:extLst>
          </p:cNvPr>
          <p:cNvGrpSpPr/>
          <p:nvPr/>
        </p:nvGrpSpPr>
        <p:grpSpPr>
          <a:xfrm>
            <a:off x="47455" y="3348"/>
            <a:ext cx="7741712" cy="6583680"/>
            <a:chOff x="140563" y="137088"/>
            <a:chExt cx="5915893" cy="6583680"/>
          </a:xfrm>
        </p:grpSpPr>
        <p:grpSp>
          <p:nvGrpSpPr>
            <p:cNvPr id="15" name="Group 14">
              <a:extLst>
                <a:ext uri="{FF2B5EF4-FFF2-40B4-BE49-F238E27FC236}">
                  <a16:creationId xmlns:a16="http://schemas.microsoft.com/office/drawing/2014/main" id="{8083FA5D-7D5D-4F55-A531-DF61D3E0CD2A}"/>
                </a:ext>
              </a:extLst>
            </p:cNvPr>
            <p:cNvGrpSpPr/>
            <p:nvPr/>
          </p:nvGrpSpPr>
          <p:grpSpPr>
            <a:xfrm flipH="1">
              <a:off x="140563" y="137088"/>
              <a:ext cx="5915893" cy="6583680"/>
              <a:chOff x="6095999" y="137088"/>
              <a:chExt cx="5915893" cy="6583680"/>
            </a:xfrm>
          </p:grpSpPr>
          <p:sp>
            <p:nvSpPr>
              <p:cNvPr id="9" name="Freeform: Shape 8">
                <a:extLst>
                  <a:ext uri="{FF2B5EF4-FFF2-40B4-BE49-F238E27FC236}">
                    <a16:creationId xmlns:a16="http://schemas.microsoft.com/office/drawing/2014/main" id="{6A5E9760-3DD4-4B3F-A405-5220CB2424D2}"/>
                  </a:ext>
                </a:extLst>
              </p:cNvPr>
              <p:cNvSpPr/>
              <p:nvPr/>
            </p:nvSpPr>
            <p:spPr>
              <a:xfrm>
                <a:off x="6096001" y="137088"/>
                <a:ext cx="5915891" cy="6583680"/>
              </a:xfrm>
              <a:custGeom>
                <a:avLst/>
                <a:gdLst>
                  <a:gd name="connsiteX0" fmla="*/ 0 w 5915891"/>
                  <a:gd name="connsiteY0" fmla="*/ 0 h 6414654"/>
                  <a:gd name="connsiteX1" fmla="*/ 5511768 w 5915891"/>
                  <a:gd name="connsiteY1" fmla="*/ 0 h 6414654"/>
                  <a:gd name="connsiteX2" fmla="*/ 5915891 w 5915891"/>
                  <a:gd name="connsiteY2" fmla="*/ 404123 h 6414654"/>
                  <a:gd name="connsiteX3" fmla="*/ 5915891 w 5915891"/>
                  <a:gd name="connsiteY3" fmla="*/ 6010531 h 6414654"/>
                  <a:gd name="connsiteX4" fmla="*/ 5511768 w 5915891"/>
                  <a:gd name="connsiteY4" fmla="*/ 6414654 h 6414654"/>
                  <a:gd name="connsiteX5" fmla="*/ 0 w 5915891"/>
                  <a:gd name="connsiteY5" fmla="*/ 6414654 h 641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891" h="6414654">
                    <a:moveTo>
                      <a:pt x="0" y="0"/>
                    </a:moveTo>
                    <a:lnTo>
                      <a:pt x="5511768" y="0"/>
                    </a:lnTo>
                    <a:cubicBezTo>
                      <a:pt x="5734959" y="0"/>
                      <a:pt x="5915891" y="180932"/>
                      <a:pt x="5915891" y="404123"/>
                    </a:cubicBezTo>
                    <a:lnTo>
                      <a:pt x="5915891" y="6010531"/>
                    </a:lnTo>
                    <a:cubicBezTo>
                      <a:pt x="5915891" y="6233722"/>
                      <a:pt x="5734959" y="6414654"/>
                      <a:pt x="5511768" y="6414654"/>
                    </a:cubicBezTo>
                    <a:lnTo>
                      <a:pt x="0" y="6414654"/>
                    </a:ln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87762492-4BB6-414E-A183-60B39308D744}"/>
                  </a:ext>
                </a:extLst>
              </p:cNvPr>
              <p:cNvSpPr/>
              <p:nvPr/>
            </p:nvSpPr>
            <p:spPr>
              <a:xfrm>
                <a:off x="6304547" y="368968"/>
                <a:ext cx="5516661" cy="6126480"/>
              </a:xfrm>
              <a:custGeom>
                <a:avLst/>
                <a:gdLst>
                  <a:gd name="connsiteX0" fmla="*/ 0 w 5516661"/>
                  <a:gd name="connsiteY0" fmla="*/ 0 h 6015789"/>
                  <a:gd name="connsiteX1" fmla="*/ 5137666 w 5516661"/>
                  <a:gd name="connsiteY1" fmla="*/ 0 h 6015789"/>
                  <a:gd name="connsiteX2" fmla="*/ 5516661 w 5516661"/>
                  <a:gd name="connsiteY2" fmla="*/ 378995 h 6015789"/>
                  <a:gd name="connsiteX3" fmla="*/ 5516661 w 5516661"/>
                  <a:gd name="connsiteY3" fmla="*/ 5636794 h 6015789"/>
                  <a:gd name="connsiteX4" fmla="*/ 5137666 w 5516661"/>
                  <a:gd name="connsiteY4" fmla="*/ 6015789 h 6015789"/>
                  <a:gd name="connsiteX5" fmla="*/ 0 w 5516661"/>
                  <a:gd name="connsiteY5" fmla="*/ 6015789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661" h="6015789">
                    <a:moveTo>
                      <a:pt x="0" y="0"/>
                    </a:moveTo>
                    <a:lnTo>
                      <a:pt x="5137666" y="0"/>
                    </a:lnTo>
                    <a:cubicBezTo>
                      <a:pt x="5346979" y="0"/>
                      <a:pt x="5516661" y="169682"/>
                      <a:pt x="5516661" y="378995"/>
                    </a:cubicBezTo>
                    <a:lnTo>
                      <a:pt x="5516661" y="5636794"/>
                    </a:lnTo>
                    <a:cubicBezTo>
                      <a:pt x="5516661" y="5846107"/>
                      <a:pt x="5346979" y="6015789"/>
                      <a:pt x="5137666" y="6015789"/>
                    </a:cubicBezTo>
                    <a:lnTo>
                      <a:pt x="0" y="6015789"/>
                    </a:lnTo>
                    <a:close/>
                  </a:path>
                </a:pathLst>
              </a:cu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C328B31-5ABB-45F5-94C6-ADCEEEFBCF50}"/>
                  </a:ext>
                </a:extLst>
              </p:cNvPr>
              <p:cNvGrpSpPr/>
              <p:nvPr/>
            </p:nvGrpSpPr>
            <p:grpSpPr>
              <a:xfrm>
                <a:off x="6095999" y="3429000"/>
                <a:ext cx="3612929" cy="3291768"/>
                <a:chOff x="6095999" y="3429000"/>
                <a:chExt cx="3612929" cy="3291768"/>
              </a:xfrm>
            </p:grpSpPr>
            <p:sp>
              <p:nvSpPr>
                <p:cNvPr id="10" name="Isosceles Triangle 4">
                  <a:extLst>
                    <a:ext uri="{FF2B5EF4-FFF2-40B4-BE49-F238E27FC236}">
                      <a16:creationId xmlns:a16="http://schemas.microsoft.com/office/drawing/2014/main" id="{3FFB7E52-43CC-4915-95E1-E60FD139FB75}"/>
                    </a:ext>
                  </a:extLst>
                </p:cNvPr>
                <p:cNvSpPr/>
                <p:nvPr/>
              </p:nvSpPr>
              <p:spPr>
                <a:xfrm>
                  <a:off x="6095999" y="3429000"/>
                  <a:ext cx="3612929" cy="32917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76981BE7-A6D0-4BC6-A4DE-57763E8E5DCF}"/>
                    </a:ext>
                  </a:extLst>
                </p:cNvPr>
                <p:cNvSpPr/>
                <p:nvPr/>
              </p:nvSpPr>
              <p:spPr>
                <a:xfrm>
                  <a:off x="6096000" y="3848100"/>
                  <a:ext cx="1638300" cy="28726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48577E6-762A-4A27-884C-7A1C09AA4933}"/>
                  </a:ext>
                </a:extLst>
              </p:cNvPr>
              <p:cNvGrpSpPr/>
              <p:nvPr/>
            </p:nvGrpSpPr>
            <p:grpSpPr>
              <a:xfrm flipV="1">
                <a:off x="6096000" y="137088"/>
                <a:ext cx="2838265" cy="2407638"/>
                <a:chOff x="6096000" y="4313130"/>
                <a:chExt cx="2838265" cy="2407638"/>
              </a:xfrm>
            </p:grpSpPr>
            <p:sp>
              <p:nvSpPr>
                <p:cNvPr id="13" name="Isosceles Triangle 4">
                  <a:extLst>
                    <a:ext uri="{FF2B5EF4-FFF2-40B4-BE49-F238E27FC236}">
                      <a16:creationId xmlns:a16="http://schemas.microsoft.com/office/drawing/2014/main" id="{4B15CDDF-6930-4C81-84EF-3AAA4530CD6B}"/>
                    </a:ext>
                  </a:extLst>
                </p:cNvPr>
                <p:cNvSpPr/>
                <p:nvPr/>
              </p:nvSpPr>
              <p:spPr>
                <a:xfrm>
                  <a:off x="6114864" y="4313130"/>
                  <a:ext cx="2819401" cy="240763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4">
                  <a:extLst>
                    <a:ext uri="{FF2B5EF4-FFF2-40B4-BE49-F238E27FC236}">
                      <a16:creationId xmlns:a16="http://schemas.microsoft.com/office/drawing/2014/main" id="{9293FE43-F1E2-4287-992C-3C8C3810AD78}"/>
                    </a:ext>
                  </a:extLst>
                </p:cNvPr>
                <p:cNvSpPr/>
                <p:nvPr/>
              </p:nvSpPr>
              <p:spPr>
                <a:xfrm>
                  <a:off x="6096000" y="4495258"/>
                  <a:ext cx="1771650" cy="2225510"/>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5D7DDDB4-1CF2-48A3-ABCA-C08B32EB4B4C}"/>
                </a:ext>
              </a:extLst>
            </p:cNvPr>
            <p:cNvSpPr txBox="1"/>
            <p:nvPr/>
          </p:nvSpPr>
          <p:spPr>
            <a:xfrm>
              <a:off x="423239" y="6054110"/>
              <a:ext cx="792012" cy="369332"/>
            </a:xfrm>
            <a:prstGeom prst="rect">
              <a:avLst/>
            </a:prstGeom>
            <a:noFill/>
          </p:spPr>
          <p:txBody>
            <a:bodyPr wrap="none" rtlCol="0">
              <a:spAutoFit/>
            </a:bodyPr>
            <a:lstStyle/>
            <a:p>
              <a:r>
                <a:rPr lang="en-US">
                  <a:solidFill>
                    <a:srgbClr val="A39294"/>
                  </a:solidFill>
                  <a:latin typeface="UVN Bai Sau" panose="04030605020802020C03" pitchFamily="82" charset="0"/>
                </a:rPr>
                <a:t>KTUTS</a:t>
              </a:r>
            </a:p>
          </p:txBody>
        </p:sp>
      </p:grpSp>
      <p:sp>
        <p:nvSpPr>
          <p:cNvPr id="16" name="TextBox 15">
            <a:extLst>
              <a:ext uri="{FF2B5EF4-FFF2-40B4-BE49-F238E27FC236}">
                <a16:creationId xmlns:a16="http://schemas.microsoft.com/office/drawing/2014/main" id="{052735B1-68E4-4BF0-B085-7184C4BBA0F6}"/>
              </a:ext>
            </a:extLst>
          </p:cNvPr>
          <p:cNvSpPr txBox="1"/>
          <p:nvPr/>
        </p:nvSpPr>
        <p:spPr>
          <a:xfrm>
            <a:off x="1187521" y="1650236"/>
            <a:ext cx="5332676" cy="2554545"/>
          </a:xfrm>
          <a:prstGeom prst="rect">
            <a:avLst/>
          </a:prstGeom>
          <a:noFill/>
        </p:spPr>
        <p:txBody>
          <a:bodyPr wrap="square" rtlCol="0">
            <a:spAutoFit/>
          </a:bodyPr>
          <a:lstStyle/>
          <a:p>
            <a:pPr algn="ctr"/>
            <a:r>
              <a:rPr lang="en-US" sz="8000" b="1" dirty="0" err="1">
                <a:solidFill>
                  <a:srgbClr val="FFFFCC"/>
                </a:solidFill>
                <a:latin typeface="UVN Ke Chuyen3" panose="03030602030607080B05" pitchFamily="66" charset="0"/>
              </a:rPr>
              <a:t>Chúc</a:t>
            </a:r>
            <a:r>
              <a:rPr lang="en-US" sz="8000" b="1" dirty="0">
                <a:solidFill>
                  <a:srgbClr val="FFFFCC"/>
                </a:solidFill>
                <a:latin typeface="UVN Ke Chuyen3" panose="03030602030607080B05" pitchFamily="66" charset="0"/>
              </a:rPr>
              <a:t> </a:t>
            </a:r>
            <a:r>
              <a:rPr lang="en-US" sz="8000" b="1" dirty="0" err="1">
                <a:solidFill>
                  <a:srgbClr val="FFFFCC"/>
                </a:solidFill>
                <a:latin typeface="UVN Ke Chuyen3" panose="03030602030607080B05" pitchFamily="66" charset="0"/>
              </a:rPr>
              <a:t>các</a:t>
            </a:r>
            <a:r>
              <a:rPr lang="en-US" sz="8000" b="1" dirty="0">
                <a:solidFill>
                  <a:srgbClr val="FFFFCC"/>
                </a:solidFill>
                <a:latin typeface="UVN Ke Chuyen3" panose="03030602030607080B05" pitchFamily="66" charset="0"/>
              </a:rPr>
              <a:t> </a:t>
            </a:r>
            <a:r>
              <a:rPr lang="en-US" sz="8000" b="1" dirty="0" err="1">
                <a:solidFill>
                  <a:srgbClr val="FFFFCC"/>
                </a:solidFill>
                <a:latin typeface="UVN Ke Chuyen3" panose="03030602030607080B05" pitchFamily="66" charset="0"/>
              </a:rPr>
              <a:t>em</a:t>
            </a:r>
            <a:r>
              <a:rPr lang="en-US" sz="8000" b="1" dirty="0">
                <a:solidFill>
                  <a:srgbClr val="FFFFCC"/>
                </a:solidFill>
                <a:latin typeface="UVN Ke Chuyen3" panose="03030602030607080B05" pitchFamily="66" charset="0"/>
              </a:rPr>
              <a:t> </a:t>
            </a:r>
            <a:r>
              <a:rPr lang="en-US" sz="8000" b="1" dirty="0" err="1">
                <a:solidFill>
                  <a:srgbClr val="FFFFCC"/>
                </a:solidFill>
                <a:latin typeface="UVN Ke Chuyen3" panose="03030602030607080B05" pitchFamily="66" charset="0"/>
              </a:rPr>
              <a:t>học</a:t>
            </a:r>
            <a:r>
              <a:rPr lang="en-US" sz="8000" b="1" dirty="0">
                <a:solidFill>
                  <a:srgbClr val="FFFFCC"/>
                </a:solidFill>
                <a:latin typeface="UVN Ke Chuyen3" panose="03030602030607080B05" pitchFamily="66" charset="0"/>
              </a:rPr>
              <a:t> </a:t>
            </a:r>
            <a:r>
              <a:rPr lang="en-US" sz="8000" b="1" dirty="0" err="1">
                <a:solidFill>
                  <a:srgbClr val="FFFFCC"/>
                </a:solidFill>
                <a:latin typeface="UVN Ke Chuyen3" panose="03030602030607080B05" pitchFamily="66" charset="0"/>
              </a:rPr>
              <a:t>tốt</a:t>
            </a:r>
            <a:r>
              <a:rPr lang="en-US" sz="8000" b="1" dirty="0">
                <a:solidFill>
                  <a:srgbClr val="FFFFCC"/>
                </a:solidFill>
                <a:latin typeface="UVN Ke Chuyen3" panose="03030602030607080B05" pitchFamily="66" charset="0"/>
              </a:rPr>
              <a:t>.</a:t>
            </a:r>
          </a:p>
        </p:txBody>
      </p:sp>
    </p:spTree>
    <p:extLst>
      <p:ext uri="{BB962C8B-B14F-4D97-AF65-F5344CB8AC3E}">
        <p14:creationId xmlns:p14="http://schemas.microsoft.com/office/powerpoint/2010/main" val="1032010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423" y="4649084"/>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a:off x="7523564" y="416990"/>
            <a:ext cx="4214977" cy="1200329"/>
          </a:xfrm>
          <a:prstGeom prst="rect">
            <a:avLst/>
          </a:prstGeom>
          <a:noFill/>
        </p:spPr>
        <p:txBody>
          <a:bodyPr wrap="square" rtlCol="0">
            <a:spAutoFit/>
          </a:bodyPr>
          <a:lstStyle/>
          <a:p>
            <a:pPr algn="ctr"/>
            <a:r>
              <a:rPr lang="en-US" sz="7200" b="1" dirty="0" err="1">
                <a:solidFill>
                  <a:srgbClr val="C00000"/>
                </a:solidFill>
                <a:latin typeface="UTM Bustamalaka" panose="02040603050506020204" pitchFamily="18" charset="0"/>
              </a:rPr>
              <a:t>Tôi</a:t>
            </a:r>
            <a:r>
              <a:rPr lang="en-US" sz="7200" b="1" dirty="0">
                <a:solidFill>
                  <a:srgbClr val="C00000"/>
                </a:solidFill>
                <a:latin typeface="UTM Bustamalaka" panose="02040603050506020204" pitchFamily="18" charset="0"/>
              </a:rPr>
              <a:t> </a:t>
            </a:r>
            <a:r>
              <a:rPr lang="en-US" sz="7200" b="1" dirty="0" err="1">
                <a:solidFill>
                  <a:srgbClr val="C00000"/>
                </a:solidFill>
                <a:latin typeface="UTM Bustamalaka" panose="02040603050506020204" pitchFamily="18" charset="0"/>
              </a:rPr>
              <a:t>là</a:t>
            </a:r>
            <a:r>
              <a:rPr lang="en-US" sz="7200" b="1" dirty="0">
                <a:solidFill>
                  <a:srgbClr val="C00000"/>
                </a:solidFill>
                <a:latin typeface="UTM Bustamalaka" panose="02040603050506020204" pitchFamily="18" charset="0"/>
              </a:rPr>
              <a:t> ai?</a:t>
            </a:r>
          </a:p>
        </p:txBody>
      </p:sp>
      <p:sp>
        <p:nvSpPr>
          <p:cNvPr id="30" name="TextBox 29">
            <a:extLst>
              <a:ext uri="{FF2B5EF4-FFF2-40B4-BE49-F238E27FC236}">
                <a16:creationId xmlns:a16="http://schemas.microsoft.com/office/drawing/2014/main" id="{273E4C3A-C892-45D4-A84E-79C0CE425BEE}"/>
              </a:ext>
            </a:extLst>
          </p:cNvPr>
          <p:cNvSpPr txBox="1"/>
          <p:nvPr/>
        </p:nvSpPr>
        <p:spPr>
          <a:xfrm>
            <a:off x="696270" y="439626"/>
            <a:ext cx="4790042" cy="6093976"/>
          </a:xfrm>
          <a:prstGeom prst="rect">
            <a:avLst/>
          </a:prstGeom>
          <a:noFill/>
        </p:spPr>
        <p:txBody>
          <a:bodyPr wrap="square" rtlCol="0">
            <a:spAutoFit/>
          </a:bodyPr>
          <a:lstStyle/>
          <a:p>
            <a:pPr algn="ctr"/>
            <a:r>
              <a:rPr lang="en-US" sz="3000" b="1">
                <a:latin typeface="Times New Roman" panose="02020603050405020304" pitchFamily="18" charset="0"/>
                <a:cs typeface="Times New Roman" panose="02020603050405020304" pitchFamily="18" charset="0"/>
              </a:rPr>
              <a:t>Chủ đề: Động vật</a:t>
            </a:r>
          </a:p>
          <a:p>
            <a:pPr algn="just"/>
            <a:r>
              <a:rPr lang="en-US" sz="3000" b="1">
                <a:latin typeface="Times New Roman" panose="02020603050405020304" pitchFamily="18" charset="0"/>
                <a:cs typeface="Times New Roman" panose="02020603050405020304" pitchFamily="18" charset="0"/>
              </a:rPr>
              <a:t>Cách chơi:</a:t>
            </a:r>
          </a:p>
          <a:p>
            <a:pPr algn="just"/>
            <a:r>
              <a:rPr lang="en-US" sz="3000">
                <a:latin typeface="Times New Roman" panose="02020603050405020304" pitchFamily="18" charset="0"/>
                <a:cs typeface="Times New Roman" panose="02020603050405020304" pitchFamily="18" charset="0"/>
              </a:rPr>
              <a:t>- Mỗi học sinh tự chọn một con vật mà mình thích.</a:t>
            </a:r>
          </a:p>
          <a:p>
            <a:pPr algn="just"/>
            <a:r>
              <a:rPr lang="en-US" sz="3000">
                <a:latin typeface="Times New Roman" panose="02020603050405020304" pitchFamily="18" charset="0"/>
                <a:cs typeface="Times New Roman" panose="02020603050405020304" pitchFamily="18" charset="0"/>
              </a:rPr>
              <a:t>-  Học sinh khi được gọi tên sẽ không được nói tên con vật của mình, mà chỉ được nói những </a:t>
            </a:r>
            <a:r>
              <a:rPr lang="en-US" sz="3000">
                <a:solidFill>
                  <a:srgbClr val="C00000"/>
                </a:solidFill>
                <a:latin typeface="Times New Roman" panose="02020603050405020304" pitchFamily="18" charset="0"/>
                <a:cs typeface="Times New Roman" panose="02020603050405020304" pitchFamily="18" charset="0"/>
              </a:rPr>
              <a:t>đặc điểm của con vật </a:t>
            </a:r>
            <a:r>
              <a:rPr lang="en-US" sz="3000">
                <a:latin typeface="Times New Roman" panose="02020603050405020304" pitchFamily="18" charset="0"/>
                <a:cs typeface="Times New Roman" panose="02020603050405020304" pitchFamily="18" charset="0"/>
              </a:rPr>
              <a:t>đó (hình dáng, kích thước…) Các bạn khác sẽ cũng đoán xem đó là con vật gì.</a:t>
            </a:r>
          </a:p>
          <a:p>
            <a:pPr algn="just"/>
            <a:r>
              <a:rPr lang="en-US" sz="3000">
                <a:latin typeface="Times New Roman" panose="02020603050405020304" pitchFamily="18" charset="0"/>
                <a:cs typeface="Times New Roman" panose="02020603050405020304" pitchFamily="18" charset="0"/>
              </a:rPr>
              <a:t>- Ai đoán đúng sẽ là người chơi tiếp theo.</a:t>
            </a:r>
          </a:p>
        </p:txBody>
      </p:sp>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6884827" y="1532460"/>
            <a:ext cx="4581984" cy="4080362"/>
          </a:xfrm>
          <a:prstGeom prst="rect">
            <a:avLst/>
          </a:prstGeom>
        </p:spPr>
      </p:pic>
      <p:sp>
        <p:nvSpPr>
          <p:cNvPr id="91" name="TextBox 90">
            <a:extLst>
              <a:ext uri="{FF2B5EF4-FFF2-40B4-BE49-F238E27FC236}">
                <a16:creationId xmlns:a16="http://schemas.microsoft.com/office/drawing/2014/main" id="{52913745-832C-4AC3-AC48-F6DDAA441885}"/>
              </a:ext>
            </a:extLst>
          </p:cNvPr>
          <p:cNvSpPr txBox="1"/>
          <p:nvPr/>
        </p:nvSpPr>
        <p:spPr>
          <a:xfrm>
            <a:off x="6733877" y="5620592"/>
            <a:ext cx="479004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CÙNG CHƠI NÀO!</a:t>
            </a:r>
          </a:p>
        </p:txBody>
      </p:sp>
    </p:spTree>
    <p:extLst>
      <p:ext uri="{BB962C8B-B14F-4D97-AF65-F5344CB8AC3E}">
        <p14:creationId xmlns:p14="http://schemas.microsoft.com/office/powerpoint/2010/main" val="1661317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1">
                                            <p:txEl>
                                              <p:pRg st="0" end="0"/>
                                            </p:txEl>
                                          </p:spTgt>
                                        </p:tgtEl>
                                        <p:attrNameLst>
                                          <p:attrName>style.visibility</p:attrName>
                                        </p:attrNameLst>
                                      </p:cBhvr>
                                      <p:to>
                                        <p:strVal val="visible"/>
                                      </p:to>
                                    </p:set>
                                    <p:animEffect transition="in" filter="fade">
                                      <p:cBhvr>
                                        <p:cTn id="11" dur="750"/>
                                        <p:tgtEl>
                                          <p:spTgt spid="91">
                                            <p:txEl>
                                              <p:pRg st="0" end="0"/>
                                            </p:txEl>
                                          </p:spTgt>
                                        </p:tgtEl>
                                      </p:cBhvr>
                                    </p:animEffect>
                                    <p:anim calcmode="lin" valueType="num">
                                      <p:cBhvr>
                                        <p:cTn id="12" dur="75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91">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B758A00-35CB-45BA-951C-327A1E85D469}"/>
              </a:ext>
            </a:extLst>
          </p:cNvPr>
          <p:cNvGrpSpPr/>
          <p:nvPr/>
        </p:nvGrpSpPr>
        <p:grpSpPr>
          <a:xfrm rot="21109319">
            <a:off x="835880" y="386338"/>
            <a:ext cx="4406794" cy="1894533"/>
            <a:chOff x="1258246" y="80571"/>
            <a:chExt cx="3898558" cy="1894533"/>
          </a:xfrm>
          <a:solidFill>
            <a:schemeClr val="accent6">
              <a:lumMod val="60000"/>
              <a:lumOff val="40000"/>
            </a:schemeClr>
          </a:solidFill>
        </p:grpSpPr>
        <p:sp>
          <p:nvSpPr>
            <p:cNvPr id="56" name="Freeform: Shape 55">
              <a:extLst>
                <a:ext uri="{FF2B5EF4-FFF2-40B4-BE49-F238E27FC236}">
                  <a16:creationId xmlns:a16="http://schemas.microsoft.com/office/drawing/2014/main" id="{0920C292-5796-4EB0-A9DE-5A526874A8E5}"/>
                </a:ext>
              </a:extLst>
            </p:cNvPr>
            <p:cNvSpPr/>
            <p:nvPr/>
          </p:nvSpPr>
          <p:spPr>
            <a:xfrm rot="3990233">
              <a:off x="2325663" y="-856038"/>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3990233" flipH="1" flipV="1">
              <a:off x="2325662" y="-986845"/>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8">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29" name="TextBox 28">
            <a:extLst>
              <a:ext uri="{FF2B5EF4-FFF2-40B4-BE49-F238E27FC236}">
                <a16:creationId xmlns:a16="http://schemas.microsoft.com/office/drawing/2014/main" id="{36503D50-038A-483F-A405-D5A2F90FA515}"/>
              </a:ext>
            </a:extLst>
          </p:cNvPr>
          <p:cNvSpPr txBox="1"/>
          <p:nvPr/>
        </p:nvSpPr>
        <p:spPr>
          <a:xfrm rot="21094127">
            <a:off x="1338190" y="853918"/>
            <a:ext cx="4006856" cy="830997"/>
          </a:xfrm>
          <a:prstGeom prst="rect">
            <a:avLst/>
          </a:prstGeom>
          <a:noFill/>
        </p:spPr>
        <p:txBody>
          <a:bodyPr wrap="square" rtlCol="0">
            <a:spAutoFit/>
          </a:bodyPr>
          <a:lstStyle/>
          <a:p>
            <a:pPr algn="ctr"/>
            <a:r>
              <a:rPr lang="en-US" sz="4800" b="1" dirty="0" err="1">
                <a:latin typeface="UTM Bustamalaka" panose="02040603050506020204" pitchFamily="18" charset="0"/>
              </a:rPr>
              <a:t>Nhân</a:t>
            </a:r>
            <a:r>
              <a:rPr lang="en-US" sz="4800" b="1" dirty="0">
                <a:latin typeface="UTM Bustamalaka" panose="02040603050506020204" pitchFamily="18" charset="0"/>
              </a:rPr>
              <a:t> </a:t>
            </a:r>
            <a:r>
              <a:rPr lang="en-US" sz="4800" b="1" dirty="0" err="1">
                <a:latin typeface="UTM Bustamalaka" panose="02040603050506020204" pitchFamily="18" charset="0"/>
              </a:rPr>
              <a:t>vật</a:t>
            </a:r>
            <a:r>
              <a:rPr lang="en-US" sz="4800" b="1" dirty="0">
                <a:latin typeface="UTM Bustamalaka" panose="02040603050506020204" pitchFamily="18" charset="0"/>
              </a:rPr>
              <a:t> </a:t>
            </a:r>
            <a:r>
              <a:rPr lang="en-US" sz="4800" b="1" dirty="0" err="1">
                <a:latin typeface="UTM Bustamalaka" panose="02040603050506020204" pitchFamily="18" charset="0"/>
              </a:rPr>
              <a:t>bí</a:t>
            </a:r>
            <a:r>
              <a:rPr lang="en-US" sz="4800" b="1" dirty="0">
                <a:latin typeface="UTM Bustamalaka" panose="02040603050506020204" pitchFamily="18" charset="0"/>
              </a:rPr>
              <a:t> </a:t>
            </a:r>
            <a:r>
              <a:rPr lang="en-US" sz="4800" b="1" dirty="0" err="1">
                <a:latin typeface="UTM Bustamalaka" panose="02040603050506020204" pitchFamily="18" charset="0"/>
              </a:rPr>
              <a:t>ẩn</a:t>
            </a:r>
            <a:endParaRPr lang="en-US" sz="4800" b="1" dirty="0">
              <a:latin typeface="UTM Bustamalaka" panose="02040603050506020204" pitchFamily="18" charset="0"/>
            </a:endParaRPr>
          </a:p>
        </p:txBody>
      </p:sp>
      <p:sp>
        <p:nvSpPr>
          <p:cNvPr id="107" name="TextBox 106">
            <a:extLst>
              <a:ext uri="{FF2B5EF4-FFF2-40B4-BE49-F238E27FC236}">
                <a16:creationId xmlns:a16="http://schemas.microsoft.com/office/drawing/2014/main" id="{FE432EA0-ADCC-476E-8852-154D3FA1ADA0}"/>
              </a:ext>
            </a:extLst>
          </p:cNvPr>
          <p:cNvSpPr txBox="1"/>
          <p:nvPr/>
        </p:nvSpPr>
        <p:spPr>
          <a:xfrm rot="21094127">
            <a:off x="1271293" y="2380269"/>
            <a:ext cx="3754319" cy="2308324"/>
          </a:xfrm>
          <a:prstGeom prst="rect">
            <a:avLst/>
          </a:prstGeom>
          <a:noFill/>
        </p:spPr>
        <p:txBody>
          <a:bodyPr wrap="square" rtlCol="0">
            <a:spAutoFit/>
          </a:bodyPr>
          <a:lstStyle/>
          <a:p>
            <a:pPr algn="ctr"/>
            <a:r>
              <a:rPr lang="en-US" sz="7200" b="1" dirty="0" err="1">
                <a:solidFill>
                  <a:srgbClr val="C00000"/>
                </a:solidFill>
                <a:latin typeface="UTM Bustamalaka" panose="02040603050506020204" pitchFamily="18" charset="0"/>
              </a:rPr>
              <a:t>Khởi</a:t>
            </a:r>
            <a:r>
              <a:rPr lang="en-US" sz="7200" b="1" dirty="0">
                <a:solidFill>
                  <a:srgbClr val="C00000"/>
                </a:solidFill>
                <a:latin typeface="UTM Bustamalaka" panose="02040603050506020204" pitchFamily="18" charset="0"/>
              </a:rPr>
              <a:t> </a:t>
            </a:r>
            <a:r>
              <a:rPr lang="en-US" sz="7200" b="1" dirty="0" err="1">
                <a:solidFill>
                  <a:srgbClr val="C00000"/>
                </a:solidFill>
                <a:latin typeface="UTM Bustamalaka" panose="02040603050506020204" pitchFamily="18" charset="0"/>
              </a:rPr>
              <a:t>động</a:t>
            </a:r>
            <a:endParaRPr lang="en-US" sz="7200" b="1" dirty="0">
              <a:solidFill>
                <a:srgbClr val="C00000"/>
              </a:solidFill>
              <a:latin typeface="UTM Bustamalaka" panose="02040603050506020204" pitchFamily="18" charset="0"/>
            </a:endParaRPr>
          </a:p>
        </p:txBody>
      </p:sp>
      <p:sp>
        <p:nvSpPr>
          <p:cNvPr id="30" name="TextBox 29">
            <a:extLst>
              <a:ext uri="{FF2B5EF4-FFF2-40B4-BE49-F238E27FC236}">
                <a16:creationId xmlns:a16="http://schemas.microsoft.com/office/drawing/2014/main" id="{273E4C3A-C892-45D4-A84E-79C0CE425BEE}"/>
              </a:ext>
            </a:extLst>
          </p:cNvPr>
          <p:cNvSpPr txBox="1"/>
          <p:nvPr/>
        </p:nvSpPr>
        <p:spPr>
          <a:xfrm>
            <a:off x="6970554" y="896526"/>
            <a:ext cx="4519658" cy="5016758"/>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Cách chơi:</a:t>
            </a:r>
            <a:endParaRPr lang="en-US"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Các gợi ý về “nhân vật bí ẩn” sẽ lần lượt được xuất hiện.</a:t>
            </a:r>
          </a:p>
          <a:p>
            <a:pPr algn="just"/>
            <a:r>
              <a:rPr lang="en-US" sz="4000">
                <a:latin typeface="Times New Roman" panose="02020603050405020304" pitchFamily="18" charset="0"/>
                <a:cs typeface="Times New Roman" panose="02020603050405020304" pitchFamily="18" charset="0"/>
              </a:rPr>
              <a:t>- Học sinh dựa vào gợi ý đoán xem trong hình là “nhân vật” nào.</a:t>
            </a:r>
          </a:p>
        </p:txBody>
      </p:sp>
    </p:spTree>
    <p:extLst>
      <p:ext uri="{BB962C8B-B14F-4D97-AF65-F5344CB8AC3E}">
        <p14:creationId xmlns:p14="http://schemas.microsoft.com/office/powerpoint/2010/main" val="378879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750"/>
                                        <p:tgtEl>
                                          <p:spTgt spid="30">
                                            <p:txEl>
                                              <p:pRg st="0" end="0"/>
                                            </p:txEl>
                                          </p:spTgt>
                                        </p:tgtEl>
                                      </p:cBhvr>
                                    </p:animEffect>
                                    <p:anim calcmode="lin" valueType="num">
                                      <p:cBhvr>
                                        <p:cTn id="20"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fade">
                                      <p:cBhvr>
                                        <p:cTn id="25" dur="750"/>
                                        <p:tgtEl>
                                          <p:spTgt spid="30">
                                            <p:txEl>
                                              <p:pRg st="1" end="1"/>
                                            </p:txEl>
                                          </p:spTgt>
                                        </p:tgtEl>
                                      </p:cBhvr>
                                    </p:animEffect>
                                    <p:anim calcmode="lin" valueType="num">
                                      <p:cBhvr>
                                        <p:cTn id="26" dur="75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7" dur="75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750"/>
                                        <p:tgtEl>
                                          <p:spTgt spid="30">
                                            <p:txEl>
                                              <p:pRg st="2" end="2"/>
                                            </p:txEl>
                                          </p:spTgt>
                                        </p:tgtEl>
                                      </p:cBhvr>
                                    </p:animEffect>
                                    <p:anim calcmode="lin" valueType="num">
                                      <p:cBhvr>
                                        <p:cTn id="32" dur="75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33" dur="75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71915"/>
            <a:ext cx="1613663" cy="1437004"/>
          </a:xfrm>
          <a:prstGeom prst="rect">
            <a:avLst/>
          </a:prstGeom>
        </p:spPr>
      </p:pic>
      <p:sp>
        <p:nvSpPr>
          <p:cNvPr id="91" name="TextBox 90">
            <a:extLst>
              <a:ext uri="{FF2B5EF4-FFF2-40B4-BE49-F238E27FC236}">
                <a16:creationId xmlns:a16="http://schemas.microsoft.com/office/drawing/2014/main" id="{52913745-832C-4AC3-AC48-F6DDAA441885}"/>
              </a:ext>
            </a:extLst>
          </p:cNvPr>
          <p:cNvSpPr txBox="1"/>
          <p:nvPr/>
        </p:nvSpPr>
        <p:spPr>
          <a:xfrm>
            <a:off x="6764937" y="5797897"/>
            <a:ext cx="479004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CÙNG CHƠI NÀO!</a:t>
            </a:r>
          </a:p>
        </p:txBody>
      </p:sp>
      <p:grpSp>
        <p:nvGrpSpPr>
          <p:cNvPr id="3" name="Group 2">
            <a:extLst>
              <a:ext uri="{FF2B5EF4-FFF2-40B4-BE49-F238E27FC236}">
                <a16:creationId xmlns:a16="http://schemas.microsoft.com/office/drawing/2014/main" id="{28C5E841-31B8-45C3-8073-109B2DC1E3AD}"/>
              </a:ext>
            </a:extLst>
          </p:cNvPr>
          <p:cNvGrpSpPr/>
          <p:nvPr/>
        </p:nvGrpSpPr>
        <p:grpSpPr>
          <a:xfrm>
            <a:off x="1073612" y="1494089"/>
            <a:ext cx="4015516" cy="3955126"/>
            <a:chOff x="-817435" y="2318657"/>
            <a:chExt cx="4015516"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817435" y="2318657"/>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520682" y="3185221"/>
              <a:ext cx="3718763" cy="1015663"/>
            </a:xfrm>
            <a:prstGeom prst="rect">
              <a:avLst/>
            </a:prstGeom>
            <a:noFill/>
          </p:spPr>
          <p:txBody>
            <a:bodyPr wrap="square" rtlCol="0">
              <a:spAutoFit/>
            </a:bodyPr>
            <a:lstStyle/>
            <a:p>
              <a:pPr algn="ctr"/>
              <a:r>
                <a:rPr lang="en-US" sz="6000" b="1" dirty="0" err="1">
                  <a:solidFill>
                    <a:srgbClr val="C00000"/>
                  </a:solidFill>
                  <a:latin typeface="UTM Bustamalaka" panose="02040603050506020204" pitchFamily="18" charset="0"/>
                </a:rPr>
                <a:t>Tôi</a:t>
              </a:r>
              <a:r>
                <a:rPr lang="en-US" sz="6000" b="1" dirty="0">
                  <a:solidFill>
                    <a:srgbClr val="C00000"/>
                  </a:solidFill>
                  <a:latin typeface="UTM Bustamalaka" panose="02040603050506020204" pitchFamily="18" charset="0"/>
                </a:rPr>
                <a:t> </a:t>
              </a:r>
              <a:r>
                <a:rPr lang="en-US" sz="6000" b="1" dirty="0" err="1">
                  <a:solidFill>
                    <a:srgbClr val="C00000"/>
                  </a:solidFill>
                  <a:latin typeface="UTM Bustamalaka" panose="02040603050506020204" pitchFamily="18" charset="0"/>
                </a:rPr>
                <a:t>là</a:t>
              </a:r>
              <a:r>
                <a:rPr lang="en-US" sz="6000" b="1" dirty="0">
                  <a:solidFill>
                    <a:srgbClr val="C00000"/>
                  </a:solidFill>
                  <a:latin typeface="UTM Bustamalaka" panose="02040603050506020204" pitchFamily="18" charset="0"/>
                </a:rPr>
                <a:t> ai?</a:t>
              </a:r>
            </a:p>
          </p:txBody>
        </p:sp>
      </p:gr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CF30339C-AC6E-4979-807A-E4D656D44076}"/>
              </a:ext>
            </a:extLst>
          </p:cNvPr>
          <p:cNvSpPr txBox="1"/>
          <p:nvPr/>
        </p:nvSpPr>
        <p:spPr>
          <a:xfrm>
            <a:off x="6900129" y="911572"/>
            <a:ext cx="4519658" cy="501675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Gợi</a:t>
            </a:r>
            <a:r>
              <a:rPr lang="en-US" sz="3200" b="1" dirty="0">
                <a:latin typeface="Times New Roman" panose="02020603050405020304" pitchFamily="18" charset="0"/>
                <a:cs typeface="Times New Roman" panose="02020603050405020304" pitchFamily="18" charset="0"/>
              </a:rPr>
              <a:t> ý:</a:t>
            </a:r>
            <a:endParaRPr lang="en-US" sz="3200"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một</a:t>
            </a:r>
            <a:r>
              <a:rPr lang="en-US" sz="3200" i="1" dirty="0">
                <a:latin typeface="Times New Roman" panose="02020603050405020304" pitchFamily="18" charset="0"/>
                <a:cs typeface="Times New Roman" panose="02020603050405020304" pitchFamily="18" charset="0"/>
              </a:rPr>
              <a:t> con </a:t>
            </a:r>
            <a:r>
              <a:rPr lang="en-US" sz="3200" i="1" dirty="0" err="1">
                <a:latin typeface="Times New Roman" panose="02020603050405020304" pitchFamily="18" charset="0"/>
                <a:cs typeface="Times New Roman" panose="02020603050405020304" pitchFamily="18" charset="0"/>
              </a:rPr>
              <a:t>vật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nuôi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nhà</a:t>
            </a:r>
            <a:r>
              <a:rPr lang="en-US" sz="3200" i="1" dirty="0">
                <a:latin typeface="Times New Roman" panose="02020603050405020304" pitchFamily="18" charset="0"/>
                <a:cs typeface="Times New Roman" panose="02020603050405020304" pitchFamily="18" charset="0"/>
              </a:rPr>
              <a:t>.</a:t>
            </a: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bộ</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mượt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răng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những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chiếc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răng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sắc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nhọn</a:t>
            </a:r>
            <a:r>
              <a:rPr lang="en-US" sz="3200" i="1" dirty="0">
                <a:latin typeface="Times New Roman" panose="02020603050405020304" pitchFamily="18" charset="0"/>
                <a:cs typeface="Times New Roman" panose="02020603050405020304" pitchFamily="18" charset="0"/>
              </a:rPr>
              <a:t>.</a:t>
            </a: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mũi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rất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thính</a:t>
            </a:r>
            <a:r>
              <a:rPr lang="en-US" sz="3200" i="1" dirty="0">
                <a:latin typeface="Times New Roman" panose="02020603050405020304" pitchFamily="18" charset="0"/>
                <a:cs typeface="Times New Roman" panose="02020603050405020304" pitchFamily="18" charset="0"/>
              </a:rPr>
              <a:t>.</a:t>
            </a: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một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loài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vật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rất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minh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biết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bắt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trộm</a:t>
            </a:r>
            <a:r>
              <a:rPr lang="en-US" sz="3200" i="1" dirty="0">
                <a:latin typeface="Times New Roman" panose="02020603050405020304" pitchFamily="18" charset="0"/>
                <a:cs typeface="Times New Roman" panose="02020603050405020304" pitchFamily="18" charset="0"/>
              </a:rPr>
              <a:t>.</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clock&#10;&#10;Description automatically generated">
            <a:extLst>
              <a:ext uri="{FF2B5EF4-FFF2-40B4-BE49-F238E27FC236}">
                <a16:creationId xmlns:a16="http://schemas.microsoft.com/office/drawing/2014/main" id="{2AEFAF04-AD71-4BB1-9E5B-E1B46131AD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222807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animEffect transition="in" filter="fade">
                                      <p:cBhvr>
                                        <p:cTn id="7" dur="750"/>
                                        <p:tgtEl>
                                          <p:spTgt spid="91">
                                            <p:txEl>
                                              <p:pRg st="0" end="0"/>
                                            </p:txEl>
                                          </p:spTgt>
                                        </p:tgtEl>
                                      </p:cBhvr>
                                    </p:animEffect>
                                    <p:anim calcmode="lin" valueType="num">
                                      <p:cBhvr>
                                        <p:cTn id="8" dur="75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9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
                                            <p:txEl>
                                              <p:pRg st="0" end="0"/>
                                            </p:txEl>
                                          </p:spTgt>
                                        </p:tgtEl>
                                        <p:attrNameLst>
                                          <p:attrName>style.visibility</p:attrName>
                                        </p:attrNameLst>
                                      </p:cBhvr>
                                      <p:to>
                                        <p:strVal val="visible"/>
                                      </p:to>
                                    </p:set>
                                    <p:animEffect transition="in" filter="fade">
                                      <p:cBhvr>
                                        <p:cTn id="17" dur="750"/>
                                        <p:tgtEl>
                                          <p:spTgt spid="59">
                                            <p:txEl>
                                              <p:pRg st="0" end="0"/>
                                            </p:txEl>
                                          </p:spTgt>
                                        </p:tgtEl>
                                      </p:cBhvr>
                                    </p:animEffect>
                                    <p:anim calcmode="lin" valueType="num">
                                      <p:cBhvr>
                                        <p:cTn id="18"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9">
                                            <p:txEl>
                                              <p:pRg st="1" end="1"/>
                                            </p:txEl>
                                          </p:spTgt>
                                        </p:tgtEl>
                                        <p:attrNameLst>
                                          <p:attrName>style.visibility</p:attrName>
                                        </p:attrNameLst>
                                      </p:cBhvr>
                                      <p:to>
                                        <p:strVal val="visible"/>
                                      </p:to>
                                    </p:set>
                                    <p:animEffect transition="in" filter="fade">
                                      <p:cBhvr>
                                        <p:cTn id="24" dur="750"/>
                                        <p:tgtEl>
                                          <p:spTgt spid="59">
                                            <p:txEl>
                                              <p:pRg st="1" end="1"/>
                                            </p:txEl>
                                          </p:spTgt>
                                        </p:tgtEl>
                                      </p:cBhvr>
                                    </p:animEffect>
                                    <p:anim calcmode="lin" valueType="num">
                                      <p:cBhvr>
                                        <p:cTn id="25"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6" dur="750" fill="hold"/>
                                        <p:tgtEl>
                                          <p:spTgt spid="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9">
                                            <p:txEl>
                                              <p:pRg st="2" end="2"/>
                                            </p:txEl>
                                          </p:spTgt>
                                        </p:tgtEl>
                                        <p:attrNameLst>
                                          <p:attrName>style.visibility</p:attrName>
                                        </p:attrNameLst>
                                      </p:cBhvr>
                                      <p:to>
                                        <p:strVal val="visible"/>
                                      </p:to>
                                    </p:set>
                                    <p:animEffect transition="in" filter="fade">
                                      <p:cBhvr>
                                        <p:cTn id="31" dur="750"/>
                                        <p:tgtEl>
                                          <p:spTgt spid="59">
                                            <p:txEl>
                                              <p:pRg st="2" end="2"/>
                                            </p:txEl>
                                          </p:spTgt>
                                        </p:tgtEl>
                                      </p:cBhvr>
                                    </p:animEffect>
                                    <p:anim calcmode="lin" valueType="num">
                                      <p:cBhvr>
                                        <p:cTn id="32"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33" dur="750" fill="hold"/>
                                        <p:tgtEl>
                                          <p:spTgt spid="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9">
                                            <p:txEl>
                                              <p:pRg st="3" end="3"/>
                                            </p:txEl>
                                          </p:spTgt>
                                        </p:tgtEl>
                                        <p:attrNameLst>
                                          <p:attrName>style.visibility</p:attrName>
                                        </p:attrNameLst>
                                      </p:cBhvr>
                                      <p:to>
                                        <p:strVal val="visible"/>
                                      </p:to>
                                    </p:set>
                                    <p:animEffect transition="in" filter="fade">
                                      <p:cBhvr>
                                        <p:cTn id="38" dur="750"/>
                                        <p:tgtEl>
                                          <p:spTgt spid="59">
                                            <p:txEl>
                                              <p:pRg st="3" end="3"/>
                                            </p:txEl>
                                          </p:spTgt>
                                        </p:tgtEl>
                                      </p:cBhvr>
                                    </p:animEffect>
                                    <p:anim calcmode="lin" valueType="num">
                                      <p:cBhvr>
                                        <p:cTn id="39"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40" dur="750" fill="hold"/>
                                        <p:tgtEl>
                                          <p:spTgt spid="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9">
                                            <p:txEl>
                                              <p:pRg st="4" end="4"/>
                                            </p:txEl>
                                          </p:spTgt>
                                        </p:tgtEl>
                                        <p:attrNameLst>
                                          <p:attrName>style.visibility</p:attrName>
                                        </p:attrNameLst>
                                      </p:cBhvr>
                                      <p:to>
                                        <p:strVal val="visible"/>
                                      </p:to>
                                    </p:set>
                                    <p:animEffect transition="in" filter="fade">
                                      <p:cBhvr>
                                        <p:cTn id="45" dur="750"/>
                                        <p:tgtEl>
                                          <p:spTgt spid="59">
                                            <p:txEl>
                                              <p:pRg st="4" end="4"/>
                                            </p:txEl>
                                          </p:spTgt>
                                        </p:tgtEl>
                                      </p:cBhvr>
                                    </p:animEffect>
                                    <p:anim calcmode="lin" valueType="num">
                                      <p:cBhvr>
                                        <p:cTn id="46"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47"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xit" presetSubtype="2" fill="hold" grpId="0" nodeType="clickEffect">
                                  <p:stCondLst>
                                    <p:cond delay="0"/>
                                  </p:stCondLst>
                                  <p:childTnLst>
                                    <p:animEffect transition="out" filter="wipe(right)">
                                      <p:cBhvr>
                                        <p:cTn id="51" dur="20000"/>
                                        <p:tgtEl>
                                          <p:spTgt spid="13"/>
                                        </p:tgtEl>
                                      </p:cBhvr>
                                    </p:animEffect>
                                    <p:set>
                                      <p:cBhvr>
                                        <p:cTn id="52" dur="1" fill="hold">
                                          <p:stCondLst>
                                            <p:cond delay="19999"/>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3"/>
                                        </p:tgtEl>
                                      </p:cBhvr>
                                    </p:animEffect>
                                    <p:set>
                                      <p:cBhvr>
                                        <p:cTn id="57"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71915"/>
            <a:ext cx="1613663" cy="1437004"/>
          </a:xfrm>
          <a:prstGeom prst="rect">
            <a:avLst/>
          </a:prstGeom>
        </p:spPr>
      </p:pic>
      <p:sp>
        <p:nvSpPr>
          <p:cNvPr id="59" name="TextBox 58">
            <a:extLst>
              <a:ext uri="{FF2B5EF4-FFF2-40B4-BE49-F238E27FC236}">
                <a16:creationId xmlns:a16="http://schemas.microsoft.com/office/drawing/2014/main" id="{CF30339C-AC6E-4979-807A-E4D656D44076}"/>
              </a:ext>
            </a:extLst>
          </p:cNvPr>
          <p:cNvSpPr txBox="1"/>
          <p:nvPr/>
        </p:nvSpPr>
        <p:spPr>
          <a:xfrm>
            <a:off x="6900128" y="911572"/>
            <a:ext cx="4739421" cy="5755422"/>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Gợi</a:t>
            </a:r>
            <a:r>
              <a:rPr lang="en-US" sz="3200" b="1" dirty="0">
                <a:latin typeface="Times New Roman" panose="02020603050405020304" pitchFamily="18" charset="0"/>
                <a:cs typeface="Times New Roman" panose="02020603050405020304" pitchFamily="18" charset="0"/>
              </a:rPr>
              <a:t> ý:</a:t>
            </a:r>
            <a:endParaRPr lang="en-US" sz="3200" dirty="0">
              <a:latin typeface="Times New Roman" panose="02020603050405020304" pitchFamily="18" charset="0"/>
              <a:cs typeface="Times New Roman" panose="02020603050405020304" pitchFamily="18" charset="0"/>
            </a:endParaRP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tập</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24cm, </a:t>
            </a:r>
            <a:r>
              <a:rPr lang="en-US" sz="2800" i="1" dirty="0" err="1">
                <a:latin typeface="Times New Roman" panose="02020603050405020304" pitchFamily="18" charset="0"/>
                <a:cs typeface="Times New Roman" panose="02020603050405020304" pitchFamily="18" charset="0"/>
              </a:rPr>
              <a:t>chiều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rộng</a:t>
            </a:r>
            <a:r>
              <a:rPr lang="en-US" sz="2800" i="1" dirty="0">
                <a:latin typeface="Times New Roman" panose="02020603050405020304" pitchFamily="18" charset="0"/>
                <a:cs typeface="Times New Roman" panose="02020603050405020304" pitchFamily="18" charset="0"/>
              </a:rPr>
              <a:t> 17cm.</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bìa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dưới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cậu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dõi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bài</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thơ</a:t>
            </a:r>
            <a:r>
              <a:rPr lang="en-US" sz="2800" i="1" dirty="0">
                <a:latin typeface="Times New Roman" panose="02020603050405020304" pitchFamily="18" charset="0"/>
                <a:cs typeface="Times New Roman" panose="02020603050405020304" pitchFamily="18" charset="0"/>
              </a:rPr>
              <a:t> hay,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ích</a:t>
            </a:r>
            <a:r>
              <a:rPr lang="en-US" sz="2800" i="1" dirty="0">
                <a:latin typeface="Times New Roman" panose="02020603050405020304" pitchFamily="18" charset="0"/>
                <a:cs typeface="Times New Roman" panose="02020603050405020304" pitchFamily="18" charset="0"/>
              </a:rPr>
              <a:t>.</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8E9F92F-77F8-4508-8EB9-3A40EFF486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630651">
            <a:off x="1862726" y="1791363"/>
            <a:ext cx="2233054" cy="3211583"/>
          </a:xfrm>
          <a:prstGeom prst="rect">
            <a:avLst/>
          </a:prstGeom>
        </p:spPr>
      </p:pic>
      <p:grpSp>
        <p:nvGrpSpPr>
          <p:cNvPr id="3" name="Group 2">
            <a:extLst>
              <a:ext uri="{FF2B5EF4-FFF2-40B4-BE49-F238E27FC236}">
                <a16:creationId xmlns:a16="http://schemas.microsoft.com/office/drawing/2014/main" id="{28C5E841-31B8-45C3-8073-109B2DC1E3AD}"/>
              </a:ext>
            </a:extLst>
          </p:cNvPr>
          <p:cNvGrpSpPr/>
          <p:nvPr/>
        </p:nvGrpSpPr>
        <p:grpSpPr>
          <a:xfrm>
            <a:off x="1148164" y="1435939"/>
            <a:ext cx="3972443" cy="3955126"/>
            <a:chOff x="-774248" y="2256051"/>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774248" y="2256051"/>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550286" y="345108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text, clock&#10;&#10;Description automatically generated">
            <a:extLst>
              <a:ext uri="{FF2B5EF4-FFF2-40B4-BE49-F238E27FC236}">
                <a16:creationId xmlns:a16="http://schemas.microsoft.com/office/drawing/2014/main" id="{80DD2808-729C-4E7D-B25D-68C8120D6F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110687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750"/>
                                        <p:tgtEl>
                                          <p:spTgt spid="59">
                                            <p:txEl>
                                              <p:pRg st="0" end="0"/>
                                            </p:txEl>
                                          </p:spTgt>
                                        </p:tgtEl>
                                      </p:cBhvr>
                                    </p:animEffect>
                                    <p:anim calcmode="lin" valueType="num">
                                      <p:cBhvr>
                                        <p:cTn id="13"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9">
                                            <p:txEl>
                                              <p:pRg st="1" end="1"/>
                                            </p:txEl>
                                          </p:spTgt>
                                        </p:tgtEl>
                                        <p:attrNameLst>
                                          <p:attrName>style.visibility</p:attrName>
                                        </p:attrNameLst>
                                      </p:cBhvr>
                                      <p:to>
                                        <p:strVal val="visible"/>
                                      </p:to>
                                    </p:set>
                                    <p:animEffect transition="in" filter="fade">
                                      <p:cBhvr>
                                        <p:cTn id="19" dur="750"/>
                                        <p:tgtEl>
                                          <p:spTgt spid="59">
                                            <p:txEl>
                                              <p:pRg st="1" end="1"/>
                                            </p:txEl>
                                          </p:spTgt>
                                        </p:tgtEl>
                                      </p:cBhvr>
                                    </p:animEffect>
                                    <p:anim calcmode="lin" valueType="num">
                                      <p:cBhvr>
                                        <p:cTn id="20"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1" dur="750" fill="hold"/>
                                        <p:tgtEl>
                                          <p:spTgt spid="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9">
                                            <p:txEl>
                                              <p:pRg st="2" end="2"/>
                                            </p:txEl>
                                          </p:spTgt>
                                        </p:tgtEl>
                                        <p:attrNameLst>
                                          <p:attrName>style.visibility</p:attrName>
                                        </p:attrNameLst>
                                      </p:cBhvr>
                                      <p:to>
                                        <p:strVal val="visible"/>
                                      </p:to>
                                    </p:set>
                                    <p:animEffect transition="in" filter="fade">
                                      <p:cBhvr>
                                        <p:cTn id="26" dur="750"/>
                                        <p:tgtEl>
                                          <p:spTgt spid="59">
                                            <p:txEl>
                                              <p:pRg st="2" end="2"/>
                                            </p:txEl>
                                          </p:spTgt>
                                        </p:tgtEl>
                                      </p:cBhvr>
                                    </p:animEffect>
                                    <p:anim calcmode="lin" valueType="num">
                                      <p:cBhvr>
                                        <p:cTn id="27"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28" dur="750" fill="hold"/>
                                        <p:tgtEl>
                                          <p:spTgt spid="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9">
                                            <p:txEl>
                                              <p:pRg st="3" end="3"/>
                                            </p:txEl>
                                          </p:spTgt>
                                        </p:tgtEl>
                                        <p:attrNameLst>
                                          <p:attrName>style.visibility</p:attrName>
                                        </p:attrNameLst>
                                      </p:cBhvr>
                                      <p:to>
                                        <p:strVal val="visible"/>
                                      </p:to>
                                    </p:set>
                                    <p:animEffect transition="in" filter="fade">
                                      <p:cBhvr>
                                        <p:cTn id="33" dur="750"/>
                                        <p:tgtEl>
                                          <p:spTgt spid="59">
                                            <p:txEl>
                                              <p:pRg st="3" end="3"/>
                                            </p:txEl>
                                          </p:spTgt>
                                        </p:tgtEl>
                                      </p:cBhvr>
                                    </p:animEffect>
                                    <p:anim calcmode="lin" valueType="num">
                                      <p:cBhvr>
                                        <p:cTn id="34"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5" dur="750" fill="hold"/>
                                        <p:tgtEl>
                                          <p:spTgt spid="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9">
                                            <p:txEl>
                                              <p:pRg st="4" end="4"/>
                                            </p:txEl>
                                          </p:spTgt>
                                        </p:tgtEl>
                                        <p:attrNameLst>
                                          <p:attrName>style.visibility</p:attrName>
                                        </p:attrNameLst>
                                      </p:cBhvr>
                                      <p:to>
                                        <p:strVal val="visible"/>
                                      </p:to>
                                    </p:set>
                                    <p:animEffect transition="in" filter="fade">
                                      <p:cBhvr>
                                        <p:cTn id="40" dur="750"/>
                                        <p:tgtEl>
                                          <p:spTgt spid="59">
                                            <p:txEl>
                                              <p:pRg st="4" end="4"/>
                                            </p:txEl>
                                          </p:spTgt>
                                        </p:tgtEl>
                                      </p:cBhvr>
                                    </p:animEffect>
                                    <p:anim calcmode="lin" valueType="num">
                                      <p:cBhvr>
                                        <p:cTn id="41"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42"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xit" presetSubtype="2" fill="hold" grpId="0" nodeType="clickEffect">
                                  <p:stCondLst>
                                    <p:cond delay="0"/>
                                  </p:stCondLst>
                                  <p:childTnLst>
                                    <p:animEffect transition="out" filter="wipe(right)">
                                      <p:cBhvr>
                                        <p:cTn id="46" dur="20000"/>
                                        <p:tgtEl>
                                          <p:spTgt spid="13"/>
                                        </p:tgtEl>
                                      </p:cBhvr>
                                    </p:animEffect>
                                    <p:set>
                                      <p:cBhvr>
                                        <p:cTn id="47" dur="1" fill="hold">
                                          <p:stCondLst>
                                            <p:cond delay="199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xit" presetSubtype="32" fill="hold" nodeType="clickEffect">
                                  <p:stCondLst>
                                    <p:cond delay="0"/>
                                  </p:stCondLst>
                                  <p:childTnLst>
                                    <p:animEffect transition="out" filter="circle(out)">
                                      <p:cBhvr>
                                        <p:cTn id="51" dur="2000"/>
                                        <p:tgtEl>
                                          <p:spTgt spid="3"/>
                                        </p:tgtEl>
                                      </p:cBhvr>
                                    </p:animEffect>
                                    <p:set>
                                      <p:cBhvr>
                                        <p:cTn id="52"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84009"/>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25421"/>
            <a:ext cx="1613663" cy="1437004"/>
          </a:xfrm>
          <a:prstGeom prst="rect">
            <a:avLst/>
          </a:prstGeom>
        </p:spPr>
      </p:pic>
      <p:sp>
        <p:nvSpPr>
          <p:cNvPr id="59" name="TextBox 58">
            <a:extLst>
              <a:ext uri="{FF2B5EF4-FFF2-40B4-BE49-F238E27FC236}">
                <a16:creationId xmlns:a16="http://schemas.microsoft.com/office/drawing/2014/main" id="{CF30339C-AC6E-4979-807A-E4D656D44076}"/>
              </a:ext>
            </a:extLst>
          </p:cNvPr>
          <p:cNvSpPr txBox="1"/>
          <p:nvPr/>
        </p:nvSpPr>
        <p:spPr>
          <a:xfrm>
            <a:off x="6900128" y="989062"/>
            <a:ext cx="4739421" cy="4462760"/>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pPr algn="just"/>
            <a:r>
              <a:rPr lang="en-US" sz="2800" i="1">
                <a:latin typeface="Times New Roman" panose="02020603050405020304" pitchFamily="18" charset="0"/>
                <a:cs typeface="Times New Roman" panose="02020603050405020304" pitchFamily="18" charset="0"/>
              </a:rPr>
              <a:t>- Tôi là một đồ dùng trong nhà.</a:t>
            </a:r>
          </a:p>
          <a:p>
            <a:pPr algn="just"/>
            <a:r>
              <a:rPr lang="en-US" sz="2800" i="1">
                <a:latin typeface="Times New Roman" panose="02020603050405020304" pitchFamily="18" charset="0"/>
                <a:cs typeface="Times New Roman" panose="02020603050405020304" pitchFamily="18" charset="0"/>
              </a:rPr>
              <a:t>- Thân hình của tôi dạng hình tròn, vỏ bằng nhựa cứng màu nâu đậm, mặt trên bằng thủy tinh.</a:t>
            </a:r>
          </a:p>
          <a:p>
            <a:pPr algn="just"/>
            <a:r>
              <a:rPr lang="en-US" sz="2800" i="1">
                <a:latin typeface="Times New Roman" panose="02020603050405020304" pitchFamily="18" charset="0"/>
                <a:cs typeface="Times New Roman" panose="02020603050405020304" pitchFamily="18" charset="0"/>
              </a:rPr>
              <a:t>- Trên mặt tôi là những con số và ba cây kim bằng kim loại</a:t>
            </a:r>
          </a:p>
          <a:p>
            <a:pPr algn="just"/>
            <a:r>
              <a:rPr lang="en-US" sz="2800" i="1">
                <a:latin typeface="Times New Roman" panose="02020603050405020304" pitchFamily="18" charset="0"/>
                <a:cs typeface="Times New Roman" panose="02020603050405020304" pitchFamily="18" charset="0"/>
              </a:rPr>
              <a:t>- Tôi giúp mọi người có thể biết chính xác thời gian đấy.</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6B66DD5-A375-4B45-A648-05989FB9A88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220" b="94268" l="5122" r="95122">
                        <a14:foregroundMark x1="52439" y1="13049" x2="64512" y2="19512"/>
                        <a14:foregroundMark x1="64512" y1="19512" x2="80854" y2="43659"/>
                        <a14:foregroundMark x1="80854" y1="43659" x2="73537" y2="63415"/>
                        <a14:foregroundMark x1="73537" y1="63415" x2="60366" y2="77927"/>
                        <a14:foregroundMark x1="74146" y1="80244" x2="82683" y2="70610"/>
                        <a14:foregroundMark x1="82683" y1="70610" x2="90000" y2="40610"/>
                        <a14:foregroundMark x1="90000" y1="40610" x2="89268" y2="35000"/>
                        <a14:foregroundMark x1="81098" y1="22561" x2="91829" y2="33659"/>
                        <a14:foregroundMark x1="91829" y1="33659" x2="95122" y2="43902"/>
                        <a14:foregroundMark x1="94390" y1="53049" x2="91951" y2="67195"/>
                        <a14:foregroundMark x1="91951" y1="67195" x2="91707" y2="67561"/>
                        <a14:foregroundMark x1="86341" y1="75244" x2="76098" y2="85122"/>
                        <a14:foregroundMark x1="76098" y1="85122" x2="55976" y2="92561"/>
                        <a14:foregroundMark x1="55976" y1="92561" x2="39756" y2="93537"/>
                        <a14:foregroundMark x1="39756" y1="93537" x2="35954" y2="92596"/>
                        <a14:foregroundMark x1="41341" y1="8171" x2="41341" y2="8171"/>
                        <a14:foregroundMark x1="40000" y1="8171" x2="25122" y2="16463"/>
                        <a14:foregroundMark x1="9024" y1="36341" x2="9024" y2="36341"/>
                        <a14:foregroundMark x1="12195" y1="69146" x2="12195" y2="69146"/>
                        <a14:foregroundMark x1="40488" y1="92439" x2="43780" y2="93780"/>
                        <a14:foregroundMark x1="50122" y1="94878" x2="50122" y2="94878"/>
                        <a14:foregroundMark x1="83415" y1="20976" x2="83415" y2="20976"/>
                        <a14:foregroundMark x1="83537" y1="20366" x2="47317" y2="6463"/>
                        <a14:foregroundMark x1="47317" y1="6463" x2="45366" y2="6341"/>
                        <a14:foregroundMark x1="8171" y1="39756" x2="10854" y2="68415"/>
                        <a14:foregroundMark x1="10854" y1="68415" x2="16585" y2="78293"/>
                        <a14:foregroundMark x1="16585" y1="78293" x2="35732" y2="90610"/>
                        <a14:foregroundMark x1="35244" y1="92683" x2="35244" y2="92683"/>
                        <a14:foregroundMark x1="31585" y1="90854" x2="22477" y2="84548"/>
                        <a14:foregroundMark x1="22406" y1="85610" x2="22007" y2="84984"/>
                        <a14:foregroundMark x1="22561" y1="85854" x2="22406" y2="85610"/>
                        <a14:foregroundMark x1="22194" y1="85610" x2="36463" y2="93171"/>
                        <a14:foregroundMark x1="21645" y1="85319" x2="22194" y2="85610"/>
                        <a14:foregroundMark x1="36463" y1="93171" x2="36585" y2="92439"/>
                        <a14:foregroundMark x1="6341" y1="39024" x2="6341" y2="39024"/>
                        <a14:foregroundMark x1="5488" y1="49634" x2="5488" y2="49634"/>
                        <a14:foregroundMark x1="5122" y1="47195" x2="5122" y2="47195"/>
                        <a14:foregroundMark x1="5976" y1="41463" x2="5854" y2="46829"/>
                        <a14:foregroundMark x1="5488" y1="52561" x2="8293" y2="65610"/>
                        <a14:backgroundMark x1="19878" y1="84024" x2="20348" y2="84268"/>
                        <a14:backgroundMark x1="27073" y1="91098" x2="28268" y2="91098"/>
                        <a14:backgroundMark x1="21220" y1="85610" x2="21220" y2="85610"/>
                        <a14:backgroundMark x1="20000" y1="84390" x2="21463" y2="85488"/>
                      </a14:backgroundRemoval>
                    </a14:imgEffect>
                  </a14:imgLayer>
                </a14:imgProps>
              </a:ext>
              <a:ext uri="{28A0092B-C50C-407E-A947-70E740481C1C}">
                <a14:useLocalDpi xmlns:a14="http://schemas.microsoft.com/office/drawing/2010/main" val="0"/>
              </a:ext>
            </a:extLst>
          </a:blip>
          <a:stretch>
            <a:fillRect/>
          </a:stretch>
        </p:blipFill>
        <p:spPr>
          <a:xfrm rot="21264338">
            <a:off x="1142417" y="1602350"/>
            <a:ext cx="3565417" cy="3565417"/>
          </a:xfrm>
          <a:prstGeom prst="rect">
            <a:avLst/>
          </a:prstGeom>
        </p:spPr>
      </p:pic>
      <p:grpSp>
        <p:nvGrpSpPr>
          <p:cNvPr id="3" name="Group 2">
            <a:extLst>
              <a:ext uri="{FF2B5EF4-FFF2-40B4-BE49-F238E27FC236}">
                <a16:creationId xmlns:a16="http://schemas.microsoft.com/office/drawing/2014/main" id="{28C5E841-31B8-45C3-8073-109B2DC1E3AD}"/>
              </a:ext>
            </a:extLst>
          </p:cNvPr>
          <p:cNvGrpSpPr/>
          <p:nvPr/>
        </p:nvGrpSpPr>
        <p:grpSpPr>
          <a:xfrm>
            <a:off x="1164474" y="1476136"/>
            <a:ext cx="3972443" cy="3955126"/>
            <a:chOff x="-2497998" y="3356318"/>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2497998" y="3356318"/>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2187506" y="449877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text, clock&#10;&#10;Description automatically generated">
            <a:extLst>
              <a:ext uri="{FF2B5EF4-FFF2-40B4-BE49-F238E27FC236}">
                <a16:creationId xmlns:a16="http://schemas.microsoft.com/office/drawing/2014/main" id="{1C2ED2CD-3AE5-4C09-8645-E1E0797E98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24238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750"/>
                                        <p:tgtEl>
                                          <p:spTgt spid="59">
                                            <p:txEl>
                                              <p:pRg st="0" end="0"/>
                                            </p:txEl>
                                          </p:spTgt>
                                        </p:tgtEl>
                                      </p:cBhvr>
                                    </p:animEffect>
                                    <p:anim calcmode="lin" valueType="num">
                                      <p:cBhvr>
                                        <p:cTn id="13"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9">
                                            <p:txEl>
                                              <p:pRg st="1" end="1"/>
                                            </p:txEl>
                                          </p:spTgt>
                                        </p:tgtEl>
                                        <p:attrNameLst>
                                          <p:attrName>style.visibility</p:attrName>
                                        </p:attrNameLst>
                                      </p:cBhvr>
                                      <p:to>
                                        <p:strVal val="visible"/>
                                      </p:to>
                                    </p:set>
                                    <p:animEffect transition="in" filter="fade">
                                      <p:cBhvr>
                                        <p:cTn id="19" dur="750"/>
                                        <p:tgtEl>
                                          <p:spTgt spid="59">
                                            <p:txEl>
                                              <p:pRg st="1" end="1"/>
                                            </p:txEl>
                                          </p:spTgt>
                                        </p:tgtEl>
                                      </p:cBhvr>
                                    </p:animEffect>
                                    <p:anim calcmode="lin" valueType="num">
                                      <p:cBhvr>
                                        <p:cTn id="20"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1" dur="750" fill="hold"/>
                                        <p:tgtEl>
                                          <p:spTgt spid="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9">
                                            <p:txEl>
                                              <p:pRg st="2" end="2"/>
                                            </p:txEl>
                                          </p:spTgt>
                                        </p:tgtEl>
                                        <p:attrNameLst>
                                          <p:attrName>style.visibility</p:attrName>
                                        </p:attrNameLst>
                                      </p:cBhvr>
                                      <p:to>
                                        <p:strVal val="visible"/>
                                      </p:to>
                                    </p:set>
                                    <p:animEffect transition="in" filter="fade">
                                      <p:cBhvr>
                                        <p:cTn id="26" dur="750"/>
                                        <p:tgtEl>
                                          <p:spTgt spid="59">
                                            <p:txEl>
                                              <p:pRg st="2" end="2"/>
                                            </p:txEl>
                                          </p:spTgt>
                                        </p:tgtEl>
                                      </p:cBhvr>
                                    </p:animEffect>
                                    <p:anim calcmode="lin" valueType="num">
                                      <p:cBhvr>
                                        <p:cTn id="27"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28" dur="750" fill="hold"/>
                                        <p:tgtEl>
                                          <p:spTgt spid="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9">
                                            <p:txEl>
                                              <p:pRg st="3" end="3"/>
                                            </p:txEl>
                                          </p:spTgt>
                                        </p:tgtEl>
                                        <p:attrNameLst>
                                          <p:attrName>style.visibility</p:attrName>
                                        </p:attrNameLst>
                                      </p:cBhvr>
                                      <p:to>
                                        <p:strVal val="visible"/>
                                      </p:to>
                                    </p:set>
                                    <p:animEffect transition="in" filter="fade">
                                      <p:cBhvr>
                                        <p:cTn id="33" dur="750"/>
                                        <p:tgtEl>
                                          <p:spTgt spid="59">
                                            <p:txEl>
                                              <p:pRg st="3" end="3"/>
                                            </p:txEl>
                                          </p:spTgt>
                                        </p:tgtEl>
                                      </p:cBhvr>
                                    </p:animEffect>
                                    <p:anim calcmode="lin" valueType="num">
                                      <p:cBhvr>
                                        <p:cTn id="34"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5" dur="750" fill="hold"/>
                                        <p:tgtEl>
                                          <p:spTgt spid="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9">
                                            <p:txEl>
                                              <p:pRg st="4" end="4"/>
                                            </p:txEl>
                                          </p:spTgt>
                                        </p:tgtEl>
                                        <p:attrNameLst>
                                          <p:attrName>style.visibility</p:attrName>
                                        </p:attrNameLst>
                                      </p:cBhvr>
                                      <p:to>
                                        <p:strVal val="visible"/>
                                      </p:to>
                                    </p:set>
                                    <p:animEffect transition="in" filter="fade">
                                      <p:cBhvr>
                                        <p:cTn id="40" dur="750"/>
                                        <p:tgtEl>
                                          <p:spTgt spid="59">
                                            <p:txEl>
                                              <p:pRg st="4" end="4"/>
                                            </p:txEl>
                                          </p:spTgt>
                                        </p:tgtEl>
                                      </p:cBhvr>
                                    </p:animEffect>
                                    <p:anim calcmode="lin" valueType="num">
                                      <p:cBhvr>
                                        <p:cTn id="41"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42"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xit" presetSubtype="2" fill="hold" grpId="0" nodeType="clickEffect">
                                  <p:stCondLst>
                                    <p:cond delay="0"/>
                                  </p:stCondLst>
                                  <p:childTnLst>
                                    <p:animEffect transition="out" filter="wipe(right)">
                                      <p:cBhvr>
                                        <p:cTn id="46" dur="20000"/>
                                        <p:tgtEl>
                                          <p:spTgt spid="13"/>
                                        </p:tgtEl>
                                      </p:cBhvr>
                                    </p:animEffect>
                                    <p:set>
                                      <p:cBhvr>
                                        <p:cTn id="47" dur="1" fill="hold">
                                          <p:stCondLst>
                                            <p:cond delay="199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xit" presetSubtype="32" fill="hold" nodeType="clickEffect">
                                  <p:stCondLst>
                                    <p:cond delay="0"/>
                                  </p:stCondLst>
                                  <p:childTnLst>
                                    <p:animEffect transition="out" filter="circle(out)">
                                      <p:cBhvr>
                                        <p:cTn id="51" dur="2000"/>
                                        <p:tgtEl>
                                          <p:spTgt spid="3"/>
                                        </p:tgtEl>
                                      </p:cBhvr>
                                    </p:animEffect>
                                    <p:set>
                                      <p:cBhvr>
                                        <p:cTn id="52"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a:extLst>
              <a:ext uri="{FF2B5EF4-FFF2-40B4-BE49-F238E27FC236}">
                <a16:creationId xmlns:a16="http://schemas.microsoft.com/office/drawing/2014/main" id="{61BF0B9C-39AE-4E11-8B8C-F35817EC7665}"/>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0" name="Picture 99">
            <a:extLst>
              <a:ext uri="{FF2B5EF4-FFF2-40B4-BE49-F238E27FC236}">
                <a16:creationId xmlns:a16="http://schemas.microsoft.com/office/drawing/2014/main" id="{FC0F4EAC-014D-49E6-8BBA-0BE4C42EAEAA}"/>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9"/>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70605" y="3861965"/>
            <a:ext cx="5481773" cy="2678113"/>
          </a:xfrm>
          <a:prstGeom prst="rect">
            <a:avLst/>
          </a:prstGeom>
          <a:effectLst/>
        </p:spPr>
      </p:pic>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04" name="Picture 103">
            <a:extLst>
              <a:ext uri="{FF2B5EF4-FFF2-40B4-BE49-F238E27FC236}">
                <a16:creationId xmlns:a16="http://schemas.microsoft.com/office/drawing/2014/main" id="{B23E68CD-4C46-40B2-B54D-0ABC56EE2ECD}"/>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614400" y="377601"/>
            <a:ext cx="9792887" cy="4823420"/>
          </a:xfrm>
          <a:prstGeom prst="rect">
            <a:avLst/>
          </a:prstGeom>
        </p:spPr>
      </p:pic>
      <p:grpSp>
        <p:nvGrpSpPr>
          <p:cNvPr id="17" name="Group 16">
            <a:extLst>
              <a:ext uri="{FF2B5EF4-FFF2-40B4-BE49-F238E27FC236}">
                <a16:creationId xmlns:a16="http://schemas.microsoft.com/office/drawing/2014/main" id="{C5FBCD84-5D73-4DDB-BF44-D0A5D4A691A9}"/>
              </a:ext>
            </a:extLst>
          </p:cNvPr>
          <p:cNvGrpSpPr/>
          <p:nvPr/>
        </p:nvGrpSpPr>
        <p:grpSpPr>
          <a:xfrm>
            <a:off x="870148" y="2353220"/>
            <a:ext cx="10409638" cy="2509415"/>
            <a:chOff x="927616" y="1934809"/>
            <a:chExt cx="10409638" cy="2509415"/>
          </a:xfrm>
        </p:grpSpPr>
        <p:grpSp>
          <p:nvGrpSpPr>
            <p:cNvPr id="16" name="Group 15">
              <a:extLst>
                <a:ext uri="{FF2B5EF4-FFF2-40B4-BE49-F238E27FC236}">
                  <a16:creationId xmlns:a16="http://schemas.microsoft.com/office/drawing/2014/main" id="{974B4B5F-6ACC-4198-AEF8-21E17AF87AFA}"/>
                </a:ext>
              </a:extLst>
            </p:cNvPr>
            <p:cNvGrpSpPr/>
            <p:nvPr/>
          </p:nvGrpSpPr>
          <p:grpSpPr>
            <a:xfrm>
              <a:off x="927616" y="1934809"/>
              <a:ext cx="10409638" cy="2509415"/>
              <a:chOff x="1061466" y="720871"/>
              <a:chExt cx="10409638" cy="1551653"/>
            </a:xfrm>
          </p:grpSpPr>
          <p:sp>
            <p:nvSpPr>
              <p:cNvPr id="5" name="Wave 4">
                <a:extLst>
                  <a:ext uri="{FF2B5EF4-FFF2-40B4-BE49-F238E27FC236}">
                    <a16:creationId xmlns:a16="http://schemas.microsoft.com/office/drawing/2014/main" id="{1AAC7375-99DE-4A68-BA14-39757D23739A}"/>
                  </a:ext>
                </a:extLst>
              </p:cNvPr>
              <p:cNvSpPr/>
              <p:nvPr/>
            </p:nvSpPr>
            <p:spPr>
              <a:xfrm>
                <a:off x="1447542" y="720871"/>
                <a:ext cx="9637486" cy="1551653"/>
              </a:xfrm>
              <a:prstGeom prst="wave">
                <a:avLst/>
              </a:prstGeom>
              <a:gradFill flip="none" rotWithShape="1">
                <a:gsLst>
                  <a:gs pos="0">
                    <a:srgbClr val="EEA990"/>
                  </a:gs>
                  <a:gs pos="58400">
                    <a:srgbClr val="E99072">
                      <a:lumMod val="88000"/>
                      <a:lumOff val="12000"/>
                    </a:srgbClr>
                  </a:gs>
                  <a:gs pos="100000">
                    <a:srgbClr val="F2BBA8">
                      <a:lumMod val="60000"/>
                      <a:lumOff val="4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62B51F-AC7B-4AE3-A115-961350418286}"/>
                  </a:ext>
                </a:extLst>
              </p:cNvPr>
              <p:cNvSpPr/>
              <p:nvPr/>
            </p:nvSpPr>
            <p:spPr>
              <a:xfrm rot="2837050">
                <a:off x="1521704" y="498287"/>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81361CD-27F9-4994-8B5E-EF4D99E1F92A}"/>
                  </a:ext>
                </a:extLst>
              </p:cNvPr>
              <p:cNvSpPr/>
              <p:nvPr/>
            </p:nvSpPr>
            <p:spPr>
              <a:xfrm rot="18762950" flipH="1">
                <a:off x="10816468" y="554977"/>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8656BF7-87A5-4720-8BCA-5444E65A9487}"/>
                  </a:ext>
                </a:extLst>
              </p:cNvPr>
              <p:cNvSpPr/>
              <p:nvPr/>
            </p:nvSpPr>
            <p:spPr>
              <a:xfrm rot="18762950" flipV="1">
                <a:off x="1521704" y="1427832"/>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ABC01BE-501B-4C79-96E9-18CC7DEB580E}"/>
                  </a:ext>
                </a:extLst>
              </p:cNvPr>
              <p:cNvSpPr/>
              <p:nvPr/>
            </p:nvSpPr>
            <p:spPr>
              <a:xfrm rot="2837050" flipH="1" flipV="1">
                <a:off x="10816468" y="1484522"/>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D5031CCC-C8A3-4496-9971-A409C7F7B58F}"/>
                </a:ext>
              </a:extLst>
            </p:cNvPr>
            <p:cNvCxnSpPr>
              <a:cxnSpLocks/>
              <a:stCxn id="5" idx="0"/>
              <a:endCxn id="5" idx="2"/>
            </p:cNvCxnSpPr>
            <p:nvPr/>
          </p:nvCxnSpPr>
          <p:spPr>
            <a:xfrm>
              <a:off x="6132435" y="2248486"/>
              <a:ext cx="0" cy="1882061"/>
            </a:xfrm>
            <a:prstGeom prst="line">
              <a:avLst/>
            </a:prstGeom>
            <a:ln>
              <a:solidFill>
                <a:srgbClr val="EB9A7D"/>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533BA757-D3FF-433C-B118-9D50D0DD134C}"/>
              </a:ext>
            </a:extLst>
          </p:cNvPr>
          <p:cNvGrpSpPr/>
          <p:nvPr/>
        </p:nvGrpSpPr>
        <p:grpSpPr>
          <a:xfrm>
            <a:off x="2655884" y="418173"/>
            <a:ext cx="6880231" cy="1540488"/>
            <a:chOff x="1313692" y="1623870"/>
            <a:chExt cx="9637486" cy="3299955"/>
          </a:xfrm>
        </p:grpSpPr>
        <p:grpSp>
          <p:nvGrpSpPr>
            <p:cNvPr id="98" name="Group 97">
              <a:extLst>
                <a:ext uri="{FF2B5EF4-FFF2-40B4-BE49-F238E27FC236}">
                  <a16:creationId xmlns:a16="http://schemas.microsoft.com/office/drawing/2014/main" id="{688D276B-DEF2-4968-ABF6-B30F2B860EC8}"/>
                </a:ext>
              </a:extLst>
            </p:cNvPr>
            <p:cNvGrpSpPr/>
            <p:nvPr/>
          </p:nvGrpSpPr>
          <p:grpSpPr>
            <a:xfrm>
              <a:off x="1313692" y="1623870"/>
              <a:ext cx="9637486" cy="3299955"/>
              <a:chOff x="1447542" y="528607"/>
              <a:chExt cx="9637486" cy="2040469"/>
            </a:xfrm>
          </p:grpSpPr>
          <p:sp>
            <p:nvSpPr>
              <p:cNvPr id="101" name="Wave 100">
                <a:extLst>
                  <a:ext uri="{FF2B5EF4-FFF2-40B4-BE49-F238E27FC236}">
                    <a16:creationId xmlns:a16="http://schemas.microsoft.com/office/drawing/2014/main" id="{9DB222FF-6EA6-4ADE-8320-7A4AC27B718A}"/>
                  </a:ext>
                </a:extLst>
              </p:cNvPr>
              <p:cNvSpPr/>
              <p:nvPr/>
            </p:nvSpPr>
            <p:spPr>
              <a:xfrm>
                <a:off x="1447542" y="720871"/>
                <a:ext cx="9637486" cy="1551653"/>
              </a:xfrm>
              <a:prstGeom prst="wave">
                <a:avLst>
                  <a:gd name="adj1" fmla="val 657"/>
                  <a:gd name="adj2" fmla="val 0"/>
                </a:avLst>
              </a:prstGeom>
              <a:gradFill flip="none" rotWithShape="1">
                <a:gsLst>
                  <a:gs pos="0">
                    <a:srgbClr val="EEA990"/>
                  </a:gs>
                  <a:gs pos="58400">
                    <a:srgbClr val="E99072">
                      <a:lumMod val="88000"/>
                      <a:lumOff val="12000"/>
                    </a:srgbClr>
                  </a:gs>
                  <a:gs pos="100000">
                    <a:srgbClr val="F2BBA8">
                      <a:lumMod val="60000"/>
                      <a:lumOff val="4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58A1D1E-517E-48E0-95FE-36BE9C5CEE1A}"/>
                  </a:ext>
                </a:extLst>
              </p:cNvPr>
              <p:cNvSpPr/>
              <p:nvPr/>
            </p:nvSpPr>
            <p:spPr>
              <a:xfrm>
                <a:off x="1516112" y="528607"/>
                <a:ext cx="405373" cy="2040469"/>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53EB3C9D-363A-4165-A99F-312B48DB99BB}"/>
                  </a:ext>
                </a:extLst>
              </p:cNvPr>
              <p:cNvSpPr/>
              <p:nvPr/>
            </p:nvSpPr>
            <p:spPr>
              <a:xfrm flipH="1" flipV="1">
                <a:off x="10722563" y="626732"/>
                <a:ext cx="293894" cy="194234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Connector 98">
              <a:extLst>
                <a:ext uri="{FF2B5EF4-FFF2-40B4-BE49-F238E27FC236}">
                  <a16:creationId xmlns:a16="http://schemas.microsoft.com/office/drawing/2014/main" id="{52913054-249B-4932-8C40-A0757DE76297}"/>
                </a:ext>
              </a:extLst>
            </p:cNvPr>
            <p:cNvCxnSpPr>
              <a:cxnSpLocks/>
              <a:stCxn id="101" idx="0"/>
              <a:endCxn id="101" idx="2"/>
            </p:cNvCxnSpPr>
            <p:nvPr/>
          </p:nvCxnSpPr>
          <p:spPr>
            <a:xfrm>
              <a:off x="6132435" y="1951295"/>
              <a:ext cx="0" cy="2476442"/>
            </a:xfrm>
            <a:prstGeom prst="line">
              <a:avLst/>
            </a:prstGeom>
            <a:ln>
              <a:solidFill>
                <a:srgbClr val="EB9A7D"/>
              </a:solidFill>
            </a:ln>
          </p:spPr>
          <p:style>
            <a:lnRef idx="1">
              <a:schemeClr val="accent1"/>
            </a:lnRef>
            <a:fillRef idx="0">
              <a:schemeClr val="accent1"/>
            </a:fillRef>
            <a:effectRef idx="0">
              <a:schemeClr val="accent1"/>
            </a:effectRef>
            <a:fontRef idx="minor">
              <a:schemeClr val="tx1"/>
            </a:fontRef>
          </p:style>
        </p:cxnSp>
      </p:grpSp>
      <p:sp>
        <p:nvSpPr>
          <p:cNvPr id="110" name="TextBox 109">
            <a:extLst>
              <a:ext uri="{FF2B5EF4-FFF2-40B4-BE49-F238E27FC236}">
                <a16:creationId xmlns:a16="http://schemas.microsoft.com/office/drawing/2014/main" id="{C3C00EB0-2406-48E5-8867-5D1DC1DFCB1D}"/>
              </a:ext>
            </a:extLst>
          </p:cNvPr>
          <p:cNvSpPr txBox="1"/>
          <p:nvPr/>
        </p:nvSpPr>
        <p:spPr>
          <a:xfrm>
            <a:off x="2921942" y="422299"/>
            <a:ext cx="6194790" cy="1369606"/>
          </a:xfrm>
          <a:prstGeom prst="rect">
            <a:avLst/>
          </a:prstGeom>
          <a:noFill/>
        </p:spPr>
        <p:txBody>
          <a:bodyPr wrap="square" rtlCol="0" anchor="ctr">
            <a:spAutoFit/>
          </a:bodyPr>
          <a:lstStyle/>
          <a:p>
            <a:pPr algn="ctr"/>
            <a:r>
              <a:rPr lang="en-US" sz="8300" b="1" dirty="0" err="1">
                <a:solidFill>
                  <a:schemeClr val="tx1">
                    <a:lumMod val="95000"/>
                    <a:lumOff val="5000"/>
                  </a:schemeClr>
                </a:solidFill>
                <a:latin typeface="UTM Bustamalaka" panose="02040603050506020204" pitchFamily="18" charset="0"/>
              </a:rPr>
              <a:t>Tập</a:t>
            </a:r>
            <a:r>
              <a:rPr lang="en-US" sz="8300" b="1" dirty="0">
                <a:solidFill>
                  <a:schemeClr val="tx1">
                    <a:lumMod val="95000"/>
                    <a:lumOff val="5000"/>
                  </a:schemeClr>
                </a:solidFill>
                <a:latin typeface="UTM Bustamalaka" panose="02040603050506020204" pitchFamily="18" charset="0"/>
              </a:rPr>
              <a:t> </a:t>
            </a:r>
            <a:r>
              <a:rPr lang="en-US" sz="8300" b="1" dirty="0" err="1">
                <a:solidFill>
                  <a:schemeClr val="tx1">
                    <a:lumMod val="95000"/>
                    <a:lumOff val="5000"/>
                  </a:schemeClr>
                </a:solidFill>
                <a:latin typeface="UTM Bustamalaka" panose="02040603050506020204" pitchFamily="18" charset="0"/>
              </a:rPr>
              <a:t>làm</a:t>
            </a:r>
            <a:r>
              <a:rPr lang="en-US" sz="8300" b="1" dirty="0">
                <a:solidFill>
                  <a:schemeClr val="tx1">
                    <a:lumMod val="95000"/>
                    <a:lumOff val="5000"/>
                  </a:schemeClr>
                </a:solidFill>
                <a:latin typeface="UTM Bustamalaka" panose="02040603050506020204" pitchFamily="18" charset="0"/>
              </a:rPr>
              <a:t> </a:t>
            </a:r>
            <a:r>
              <a:rPr lang="en-US" sz="8300" b="1" dirty="0" err="1">
                <a:solidFill>
                  <a:schemeClr val="tx1">
                    <a:lumMod val="95000"/>
                    <a:lumOff val="5000"/>
                  </a:schemeClr>
                </a:solidFill>
                <a:latin typeface="UTM Bustamalaka" panose="02040603050506020204" pitchFamily="18" charset="0"/>
              </a:rPr>
              <a:t>văn</a:t>
            </a:r>
            <a:endParaRPr lang="en-US" sz="8300" b="1" dirty="0">
              <a:solidFill>
                <a:schemeClr val="tx1">
                  <a:lumMod val="95000"/>
                  <a:lumOff val="5000"/>
                </a:schemeClr>
              </a:solidFill>
              <a:latin typeface="UTM Bustamalaka" panose="02040603050506020204" pitchFamily="18" charset="0"/>
            </a:endParaRPr>
          </a:p>
        </p:txBody>
      </p:sp>
      <p:sp>
        <p:nvSpPr>
          <p:cNvPr id="91" name="TextBox 90">
            <a:extLst>
              <a:ext uri="{FF2B5EF4-FFF2-40B4-BE49-F238E27FC236}">
                <a16:creationId xmlns:a16="http://schemas.microsoft.com/office/drawing/2014/main" id="{C516A598-4809-4C58-BBFD-3E0430894875}"/>
              </a:ext>
            </a:extLst>
          </p:cNvPr>
          <p:cNvSpPr txBox="1"/>
          <p:nvPr/>
        </p:nvSpPr>
        <p:spPr>
          <a:xfrm>
            <a:off x="1786213" y="2715739"/>
            <a:ext cx="9238300" cy="1725281"/>
          </a:xfrm>
          <a:prstGeom prst="rect">
            <a:avLst/>
          </a:prstGeom>
          <a:noFill/>
        </p:spPr>
        <p:txBody>
          <a:bodyPr wrap="square" rtlCol="0" anchor="ctr">
            <a:prstTxWarp prst="textWave1">
              <a:avLst>
                <a:gd name="adj1" fmla="val 12500"/>
                <a:gd name="adj2" fmla="val -685"/>
              </a:avLst>
            </a:prstTxWarp>
            <a:spAutoFit/>
          </a:bodyPr>
          <a:lstStyle/>
          <a:p>
            <a:pPr algn="ctr"/>
            <a:r>
              <a:rPr lang="en-US" sz="8300" b="1" dirty="0" err="1">
                <a:solidFill>
                  <a:srgbClr val="FFFF00"/>
                </a:solidFill>
                <a:latin typeface="UTM Bustamalaka" panose="02040603050506020204" pitchFamily="18" charset="0"/>
              </a:rPr>
              <a:t>Thế</a:t>
            </a:r>
            <a:r>
              <a:rPr lang="en-US" sz="8300" b="1" dirty="0">
                <a:solidFill>
                  <a:srgbClr val="FFFF00"/>
                </a:solidFill>
                <a:latin typeface="UTM Bustamalaka" panose="02040603050506020204" pitchFamily="18" charset="0"/>
              </a:rPr>
              <a:t> </a:t>
            </a:r>
            <a:r>
              <a:rPr lang="en-US" sz="8300" b="1" dirty="0" err="1">
                <a:solidFill>
                  <a:srgbClr val="FFFF00"/>
                </a:solidFill>
                <a:latin typeface="UTM Bustamalaka" panose="02040603050506020204" pitchFamily="18" charset="0"/>
              </a:rPr>
              <a:t>nào</a:t>
            </a:r>
            <a:r>
              <a:rPr lang="en-US" sz="8300" b="1" dirty="0">
                <a:solidFill>
                  <a:srgbClr val="FFFF00"/>
                </a:solidFill>
                <a:latin typeface="UTM Bustamalaka" panose="02040603050506020204" pitchFamily="18" charset="0"/>
              </a:rPr>
              <a:t> </a:t>
            </a:r>
            <a:r>
              <a:rPr lang="en-US" sz="8300" b="1" dirty="0" err="1">
                <a:solidFill>
                  <a:srgbClr val="FFFF00"/>
                </a:solidFill>
                <a:latin typeface="UTM Bustamalaka" panose="02040603050506020204" pitchFamily="18" charset="0"/>
              </a:rPr>
              <a:t>là</a:t>
            </a:r>
            <a:r>
              <a:rPr lang="en-US" sz="8300" b="1" dirty="0">
                <a:solidFill>
                  <a:srgbClr val="FFFF00"/>
                </a:solidFill>
                <a:latin typeface="UTM Bustamalaka" panose="02040603050506020204" pitchFamily="18" charset="0"/>
              </a:rPr>
              <a:t> </a:t>
            </a:r>
            <a:r>
              <a:rPr lang="en-US" sz="8300" b="1" dirty="0" err="1">
                <a:solidFill>
                  <a:srgbClr val="FFFF00"/>
                </a:solidFill>
                <a:latin typeface="UTM Bustamalaka" panose="02040603050506020204" pitchFamily="18" charset="0"/>
              </a:rPr>
              <a:t>miêu</a:t>
            </a:r>
            <a:r>
              <a:rPr lang="en-US" sz="8300" b="1" dirty="0">
                <a:solidFill>
                  <a:srgbClr val="FFFF00"/>
                </a:solidFill>
                <a:latin typeface="UTM Bustamalaka" panose="02040603050506020204" pitchFamily="18" charset="0"/>
              </a:rPr>
              <a:t> </a:t>
            </a:r>
            <a:r>
              <a:rPr lang="en-US" sz="8300" b="1" dirty="0" err="1">
                <a:solidFill>
                  <a:srgbClr val="FFFF00"/>
                </a:solidFill>
                <a:latin typeface="UTM Bustamalaka" panose="02040603050506020204" pitchFamily="18" charset="0"/>
              </a:rPr>
              <a:t>tả</a:t>
            </a:r>
            <a:r>
              <a:rPr lang="en-US" sz="8300" b="1" dirty="0">
                <a:solidFill>
                  <a:srgbClr val="FFFF00"/>
                </a:solidFill>
                <a:latin typeface="UTM Bustamalaka" panose="02040603050506020204" pitchFamily="18" charset="0"/>
              </a:rPr>
              <a:t> ?</a:t>
            </a:r>
          </a:p>
        </p:txBody>
      </p:sp>
      <p:pic>
        <p:nvPicPr>
          <p:cNvPr id="107" name="Picture 106">
            <a:extLst>
              <a:ext uri="{FF2B5EF4-FFF2-40B4-BE49-F238E27FC236}">
                <a16:creationId xmlns:a16="http://schemas.microsoft.com/office/drawing/2014/main" id="{4008F4A0-808D-497D-A4E9-F1692224FA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4333" y="4763686"/>
            <a:ext cx="1665682" cy="1755084"/>
          </a:xfrm>
          <a:prstGeom prst="rect">
            <a:avLst/>
          </a:prstGeom>
        </p:spPr>
      </p:pic>
      <p:pic>
        <p:nvPicPr>
          <p:cNvPr id="102" name="Picture 101">
            <a:extLst>
              <a:ext uri="{FF2B5EF4-FFF2-40B4-BE49-F238E27FC236}">
                <a16:creationId xmlns:a16="http://schemas.microsoft.com/office/drawing/2014/main" id="{B6110353-70E9-440D-9E29-D54837F6E4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6054" y="3702562"/>
            <a:ext cx="1397111" cy="2814125"/>
          </a:xfrm>
          <a:prstGeom prst="rect">
            <a:avLst/>
          </a:prstGeom>
        </p:spPr>
      </p:pic>
      <p:pic>
        <p:nvPicPr>
          <p:cNvPr id="22" name="Picture 21">
            <a:extLst>
              <a:ext uri="{FF2B5EF4-FFF2-40B4-BE49-F238E27FC236}">
                <a16:creationId xmlns:a16="http://schemas.microsoft.com/office/drawing/2014/main" id="{65008452-8800-46C0-B02E-6C04F8A3816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29" b="97664" l="1556" r="96667">
                        <a14:foregroundMark x1="30889" y1="9813" x2="30889" y2="9813"/>
                        <a14:foregroundMark x1="22000" y1="5140" x2="22000" y2="5140"/>
                        <a14:foregroundMark x1="33556" y1="13863" x2="33556" y2="13863"/>
                        <a14:foregroundMark x1="42000" y1="11059" x2="42000" y2="11059"/>
                        <a14:foregroundMark x1="39556" y1="11371" x2="39556" y2="11371"/>
                        <a14:foregroundMark x1="8222" y1="23832" x2="8222" y2="23832"/>
                        <a14:foregroundMark x1="6444" y1="25701" x2="6444" y2="25701"/>
                        <a14:foregroundMark x1="2444" y1="28193" x2="2444" y2="28193"/>
                        <a14:foregroundMark x1="3778" y1="26324" x2="3778" y2="26324"/>
                        <a14:foregroundMark x1="1556" y1="27570" x2="1556" y2="27570"/>
                        <a14:foregroundMark x1="3778" y1="26324" x2="3778" y2="26324"/>
                        <a14:foregroundMark x1="4889" y1="26947" x2="4889" y2="26947"/>
                        <a14:foregroundMark x1="4111" y1="26636" x2="4111" y2="26636"/>
                        <a14:foregroundMark x1="4444" y1="25701" x2="4444" y2="25701"/>
                        <a14:foregroundMark x1="2222" y1="28037" x2="2222" y2="28037"/>
                        <a14:foregroundMark x1="1667" y1="27882" x2="5333" y2="27259"/>
                        <a14:foregroundMark x1="36778" y1="11994" x2="30556" y2="8879"/>
                        <a14:foregroundMark x1="30556" y1="8879" x2="31222" y2="14019"/>
                        <a14:foregroundMark x1="40111" y1="11059" x2="40111" y2="11059"/>
                        <a14:foregroundMark x1="42222" y1="9813" x2="38111" y2="11371"/>
                        <a14:foregroundMark x1="45889" y1="11526" x2="46444" y2="12617"/>
                        <a14:foregroundMark x1="45889" y1="10748" x2="46222" y2="12461"/>
                        <a14:foregroundMark x1="45889" y1="11526" x2="46556" y2="12461"/>
                        <a14:foregroundMark x1="92000" y1="88162" x2="92000" y2="88162"/>
                        <a14:foregroundMark x1="96667" y1="88629" x2="96667" y2="88629"/>
                        <a14:foregroundMark x1="97333" y1="96417" x2="86000" y2="97664"/>
                        <a14:foregroundMark x1="86000" y1="97664" x2="82667" y2="96262"/>
                      </a14:backgroundRemoval>
                    </a14:imgEffect>
                  </a14:imgLayer>
                </a14:imgProps>
              </a:ext>
              <a:ext uri="{28A0092B-C50C-407E-A947-70E740481C1C}">
                <a14:useLocalDpi xmlns:a14="http://schemas.microsoft.com/office/drawing/2010/main" val="0"/>
              </a:ext>
            </a:extLst>
          </a:blip>
          <a:stretch>
            <a:fillRect/>
          </a:stretch>
        </p:blipFill>
        <p:spPr>
          <a:xfrm>
            <a:off x="3520449" y="2892985"/>
            <a:ext cx="3170589" cy="2261687"/>
          </a:xfrm>
          <a:prstGeom prst="rect">
            <a:avLst/>
          </a:prstGeom>
        </p:spPr>
      </p:pic>
    </p:spTree>
    <p:extLst>
      <p:ext uri="{BB962C8B-B14F-4D97-AF65-F5344CB8AC3E}">
        <p14:creationId xmlns:p14="http://schemas.microsoft.com/office/powerpoint/2010/main" val="45531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11081 -0.04351 L -0.11081 -0.04328 C -0.10872 -0.04976 -0.10729 -0.0574 -0.1043 -0.06226 C -0.10091 -0.06759 -0.08724 -0.06875 -0.08451 -0.06921 C -0.08229 -0.0699 -0.08021 -0.07083 -0.07799 -0.07176 C -0.07448 -0.07314 -0.07109 -0.07546 -0.06745 -0.07638 L -0.0569 -0.0787 C -0.04167 -0.08773 -0.05534 -0.07893 -0.04375 -0.08796 C -0.03737 -0.09305 -0.03763 -0.09166 -0.0319 -0.09745 C -0.0306 -0.09884 -0.02943 -0.10092 -0.02799 -0.10208 C -0.0263 -0.10324 -0.02266 -0.10763 -0.02266 -0.10439 C -0.02266 -0.10092 -0.0263 -0.10162 -0.02799 -0.09976 C -0.03073 -0.09676 -0.0332 -0.09328 -0.03581 -0.09027 C -0.03802 -0.08796 -0.0401 -0.08541 -0.04245 -0.08333 C -0.04453 -0.08148 -0.04701 -0.08078 -0.04909 -0.0787 C -0.05091 -0.07685 -0.05234 -0.07361 -0.0543 -0.07176 C -0.05638 -0.06967 -0.05885 -0.06898 -0.06081 -0.06689 C -0.06471 -0.06319 -0.06706 -0.05833 -0.07005 -0.05301 C -0.07292 -0.03796 -0.06914 -0.05439 -0.07669 -0.03657 C -0.07826 -0.03287 -0.08112 -0.01921 -0.0819 -0.01551 C -0.08242 0.01181 -0.08516 0.03936 -0.0832 0.06644 C -0.08255 0.07547 -0.08021 0.04885 -0.07799 0.04051 C -0.07669 0.03612 -0.07422 0.03311 -0.07266 0.02894 C -0.07148 0.02524 -0.07148 0.02061 -0.07005 0.01713 C -0.06784 0.01181 -0.06497 0.00741 -0.06224 0.00324 C -0.05885 -0.00185 -0.05521 -0.00625 -0.05169 -0.01088 C -0.04518 -0.01944 -0.04818 -0.01574 -0.04245 -0.02245 C -0.03503 -0.04236 -0.04727 -0.01157 -0.0319 -0.03888 C -0.0306 -0.0412 -0.02917 -0.04328 -0.02799 -0.04583 C -0.02695 -0.04814 -0.0263 -0.05069 -0.02539 -0.05301 C -0.01719 -0.07338 -0.025 -0.05277 -0.01875 -0.06921 C -0.01823 -0.07986 -0.01549 -0.10092 -0.02005 -0.11134 C -0.02148 -0.11458 -0.02448 -0.11296 -0.02669 -0.11365 C -0.03099 -0.11064 -0.03594 -0.10926 -0.03984 -0.10439 C -0.04557 -0.09699 -0.04857 -0.06967 -0.05039 -0.06226 C -0.05339 -0.04976 -0.05586 -0.0368 -0.05951 -0.02476 C -0.06172 -0.01782 -0.06419 -0.01111 -0.06615 -0.00393 C -0.06771 0.00209 -0.06862 0.0088 -0.07005 0.01482 C -0.07174 0.02199 -0.0737 0.02894 -0.07539 0.03588 C -0.0763 0.03982 -0.07708 0.04375 -0.07799 0.04769 C -0.07747 0.05 -0.07747 0.05672 -0.07669 0.05463 C -0.06549 0.02593 -0.06888 0.02639 -0.06354 0.00556 C -0.06094 -0.00463 -0.05794 -0.01713 -0.05299 -0.02476 C -0.05104 -0.02801 -0.04857 -0.02963 -0.04635 -0.03194 C -0.04336 -0.02963 -0.03828 -0.03055 -0.03724 -0.02476 C -0.03372 -0.00787 -0.03971 -0.00046 -0.04375 0.01019 C -0.04518 0.01389 -0.04661 0.01783 -0.04766 0.02199 C -0.04922 0.02801 -0.05039 0.03449 -0.05169 0.04051 C -0.05117 0.04537 -0.05195 0.05093 -0.05039 0.05463 C -0.04948 0.05649 -0.04727 0.0544 -0.04635 0.05232 C -0.04349 0.04537 -0.04271 0.03588 -0.03984 0.02894 C -0.03698 0.02223 -0.03451 0.01551 -0.0306 0.01019 C -0.02474 0.00232 -0.01966 0.00487 -0.01224 0.00324 C -0.0056 0.00162 0.0013 -0.00277 0.00755 -0.00625 C 0.01055 -0.02245 0.01211 -0.02199 0.00755 -0.0412 C 0.0069 -0.04421 0.00521 -0.04652 0.00365 -0.04838 C 0.00208 -0.04976 0.00013 -0.04976 -0.00169 -0.05069 C -0.0056 -0.04907 -0.01016 -0.05 -0.01354 -0.04583 C -0.01536 -0.04375 -0.01406 -0.03796 -0.01484 -0.03426 C -0.01549 -0.03101 -0.01654 -0.02801 -0.01745 -0.02476 C -0.01784 -0.00995 -0.01875 0.00463 -0.01875 0.01968 C -0.01875 0.02431 -0.01888 0.02963 -0.01745 0.03357 C -0.01641 0.03658 -0.01393 0.03681 -0.01224 0.0382 C -0.00638 0.0426 -0.00208 0.04167 0.00495 0.04306 C 0.00794 0.04051 0.01146 0.03959 0.01419 0.03588 C 0.01862 0.0301 0.02161 0.02107 0.02591 0.01482 C 0.02813 0.01181 0.0306 0.00903 0.03255 0.00556 C 0.03411 0.00278 0.0349 -0.00115 0.03646 -0.00393 C 0.03841 -0.00671 0.04102 -0.00833 0.0431 -0.01088 C 0.04674 -0.01527 0.05365 -0.02476 0.05365 -0.02453 C 0.04661 0.01875 0.05547 -0.02916 0.04701 0.00093 C 0.04583 0.00533 0.04544 0.01042 0.0444 0.01482 C 0.0418 0.02593 0.04102 0.02755 0.03776 0.03588 C 0.03737 0.03912 0.03464 0.04537 0.03646 0.04537 C 0.03841 0.04537 0.03815 0.03889 0.03919 0.03588 C 0.04076 0.03102 0.04271 0.02662 0.0444 0.02199 C 0.05586 -0.01111 0.04362 0.01899 0.05495 -0.00393 C 0.05638 -0.00671 0.05716 -0.01064 0.05885 -0.01319 C 0.06042 -0.01551 0.06237 -0.0162 0.06419 -0.01782 C 0.06771 -0.0162 0.07266 -0.01851 0.07461 -0.01319 C 0.07839 -0.00254 0.07188 0.01158 0.0694 0.01968 C 0.06849 0.02269 0.06771 0.0257 0.0668 0.02894 C 0.06628 0.03195 0.06589 0.03519 0.06549 0.0382 C 0.0651 0.04074 0.06276 0.04584 0.06419 0.04537 C 0.07617 0.03982 0.07969 0.03334 0.08776 0.02199 C 0.09674 -0.00439 0.08711 0.02199 0.0957 0.00324 C 0.09844 -0.00277 0.10052 -0.00995 0.10365 -0.01551 C 0.10534 -0.01875 0.10964 -0.0206 0.10885 -0.02476 C 0.1082 -0.0287 0.10443 -0.02338 0.10234 -0.02245 C 0.08815 0.00695 0.08997 -0.00324 0.08516 0.01968 C 0.08477 0.02176 0.08438 0.02431 0.08385 0.02662 C 0.08477 0.03125 0.08411 0.0382 0.08646 0.04051 C 0.09219 0.04653 0.09805 0.02037 0.09831 0.01968 C 0.09974 0.01505 0.10117 0.01042 0.10234 0.00556 C 0.10339 0.00093 0.10495 -0.01342 0.10495 -0.00856 C 0.10495 0.00973 0.10234 0.0125 0.09961 0.02662 C 0.09909 0.02963 0.09883 0.03287 0.09831 0.03588 C 0.09883 0.03912 0.09818 0.04352 0.09961 0.04537 C 0.1056 0.05186 0.11133 0.0463 0.1168 0.04306 C 0.12435 0.02709 0.13086 0.01574 0.13646 -0.00138 C 0.13802 -0.00601 0.13867 -0.01134 0.14049 -0.01551 C 0.1418 -0.01851 0.14766 -0.0243 0.1457 -0.02245 C 0.13893 -0.01666 0.13333 -0.00949 0.12865 0.00093 C 0.12695 0.0044 0.12604 0.00857 0.12461 0.0125 C 0.1237 0.02246 0.12174 0.03565 0.12461 0.04537 C 0.12591 0.04931 0.12904 0.05 0.13125 0.05232 C 0.13607 0.05162 0.14193 0.05533 0.1457 0.05 C 0.15013 0.04352 0.15234 0.02199 0.15234 0.02223 C 0.15182 0.01343 0.15208 0.00463 0.15104 -0.00393 C 0.15 -0.01111 0.13477 -0.01458 0.15885 -0.00393 C 0.16497 -0.00625 0.17135 -0.0074 0.17734 -0.01088 C 0.17943 -0.01203 0.1806 -0.01597 0.18255 -0.01782 C 0.18464 -0.0199 0.18711 -0.0206 0.18919 -0.02245 C 0.19102 -0.02453 0.19258 -0.02754 0.1944 -0.02963 C 0.20182 -0.0375 0.2013 -0.03611 0.20885 -0.03888 C 0.21146 -0.04282 0.21419 -0.04652 0.2168 -0.05069 C 0.21771 -0.05208 0.21888 -0.05324 0.2194 -0.05532 C 0.22018 -0.0581 0.22031 -0.06157 0.2207 -0.06458 C 0.21849 -0.06689 0.21667 -0.07268 0.21419 -0.07176 C 0.20456 -0.06782 0.20273 -0.05324 0.19831 -0.0412 C 0.19453 -0.03101 0.18984 -0.02152 0.18646 -0.01088 C 0.18438 -0.00393 0.1819 0.00301 0.17995 0.01019 C 0.17526 0.02801 0.17539 0.02871 0.17331 0.04306 C 0.17513 0.05 0.17461 0.06088 0.17865 0.06412 C 0.18346 0.06783 0.18932 0.06227 0.1944 0.05926 C 0.20208 0.05487 0.21615 0.03889 0.22331 0.03125 C 0.2276 0.02686 0.23411 0.02014 0.23789 0.01482 C 0.23932 0.01297 0.24049 0.01019 0.2418 0.00787 C 0.24219 0.00487 0.24479 -0.00069 0.2431 -0.00138 C 0.23802 -0.00393 0.23073 0.00417 0.22734 0.01019 C 0.22253 0.01852 0.21992 0.02593 0.2168 0.03588 C 0.21536 0.04051 0.21406 0.04514 0.21276 0.05 C 0.21224 0.05232 0.21198 0.05463 0.21146 0.05695 C 0.21836 0.0588 0.22878 0.06274 0.23516 0.05695 C 0.23932 0.05324 0.24128 0.04445 0.2444 0.0382 C 0.2474 0.00695 0.24518 0.03079 0.2444 0.03588 C 0.24362 0.04074 0.24271 0.04537 0.2418 0.05 C 0.24219 0.05394 0.24089 0.06088 0.2431 0.06158 C 0.2569 0.06667 0.26094 0.05949 0.2681 0.04537 C 0.26953 0.04237 0.2707 0.03912 0.27201 0.03588 C 0.27279 0.02732 0.27318 0.01852 0.27461 0.01019 C 0.27539 0.00625 0.27617 0.00209 0.27734 -0.00138 C 0.27786 -0.00347 0.27891 -0.00463 0.27995 -0.00625 C 0.28086 -0.00069 0.28242 0.00463 0.28255 0.01019 C 0.2832 0.0301 0.28086 0.03496 0.27734 0.05232 C 0.27422 0.06806 0.27448 0.06737 0.27201 0.08496 C 0.27109 0.07408 0.26914 0.06343 0.2694 0.05232 C 0.26966 0.04399 0.27617 0.01945 0.27865 0.0125 C 0.28008 0.00834 0.28151 0.00371 0.28385 0.00093 C 0.28568 -0.00138 0.28828 -0.00069 0.29049 -0.00138 C 0.29271 -0.00069 0.29557 -0.00208 0.29701 0.00093 C 0.29883 0.0044 0.29831 0.01019 0.29831 0.01482 C 0.29831 0.04769 0.29896 0.04144 0.2944 0.06158 C 0.29622 0.03889 0.29466 0.04862 0.30104 0.02431 C 0.30521 0.00834 0.30273 0.01274 0.30885 0.00556 C 0.31367 0.00718 0.32201 0.00186 0.32331 0.01019 C 0.32695 0.03195 0.32109 0.05533 0.3207 0.07801 C 0.3207 0.08195 0.32161 0.08588 0.32201 0.08982 C 0.32292 0.08959 0.34089 0.09514 0.3444 0.08264 C 0.34518 0.07987 0.34531 0.07639 0.3457 0.07338 C 0.34531 0.07963 0.3444 0.08588 0.3444 0.09213 C 0.3444 0.09537 0.34388 0.10116 0.3457 0.10139 C 0.34987 0.10209 0.35365 0.09676 0.35755 0.09445 C 0.35977 0.09051 0.36185 0.08635 0.36419 0.08264 C 0.36667 0.07871 0.36979 0.07547 0.37201 0.07107 C 0.37682 0.06158 0.38516 0.04051 0.38516 0.04074 C 0.38607 0.03681 0.3875 0.03311 0.38789 0.02894 C 0.38802 0.02639 0.38776 0.02084 0.38646 0.02199 C 0.38307 0.02454 0.38086 0.03079 0.37865 0.03588 C 0.37461 0.04514 0.37305 0.05371 0.3707 0.06412 C 0.37122 0.07408 0.36784 0.0875 0.37201 0.09445 C 0.37682 0.10209 0.38776 0.08449 0.39049 0.07801 C 0.39388 0.06991 0.39974 0.05232 0.39974 0.05255 C 0.40052 0.04676 0.40143 0.04144 0.40234 0.03588 C 0.40313 0.03125 0.40299 0.01852 0.40495 0.02199 C 0.40768 0.02686 0.40586 0.03588 0.40625 0.04306 C 0.40534 0.05 0.40456 0.05695 0.40365 0.06412 C 0.40286 0.06945 0.40117 0.07477 0.40104 0.08033 C 0.40078 0.08519 0.40182 0.08982 0.40234 0.09445 C 0.40716 0.08264 0.41198 0.07107 0.4168 0.05926 C 0.41862 0.05487 0.42057 0.05024 0.42201 0.04537 L 0.42604 0.03125 C 0.42956 0.0875 0.42604 0.01713 0.42604 0.07338 C 0.42604 0.08287 0.42682 0.09213 0.42734 0.10139 C 0.42904 0.09977 0.43112 0.09908 0.43255 0.09676 C 0.43464 0.09352 0.43607 0.08889 0.43789 0.08496 C 0.43867 0.08334 0.43971 0.08218 0.44049 0.08033 C 0.44141 0.07824 0.44219 0.0757 0.4431 0.07338 C 0.4444 0.07014 0.44583 0.06737 0.44701 0.06412 C 0.44844 0.06019 0.44948 0.05602 0.45104 0.05232 C 0.45469 0.04352 0.46003 0.03658 0.46289 0.02662 C 0.46367 0.02338 0.46432 0.02014 0.46549 0.01713 C 0.46745 0.01227 0.47005 0.00811 0.47201 0.00324 C 0.47357 -0.00046 0.47448 -0.00486 0.47604 -0.00856 C 0.47708 -0.01111 0.47891 -0.01273 0.47995 -0.01551 C 0.48112 -0.01828 0.48255 -0.02847 0.48255 -0.02476 C 0.48255 -0.01851 0.48112 -0.01226 0.47995 -0.00625 C 0.47604 0.01482 0.47396 0.01829 0.4694 0.0382 C 0.46016 0.0794 0.47214 0.02871 0.46549 0.06412 C 0.46484 0.06737 0.46367 0.07014 0.46289 0.07338 C 0.46263 0.07477 0.45911 0.09908 0.46289 0.09908 C 0.46719 0.09908 0.47031 0.09051 0.47331 0.08496 C 0.47682 0.07894 0.48008 0.07176 0.48385 0.06644 C 0.48945 0.05834 0.49727 0.04862 0.50234 0.0382 C 0.50456 0.03357 0.50612 0.02732 0.50755 0.02199 C 0.50807 0.01875 0.51055 0.01135 0.50885 0.0125 C 0.50456 0.01574 0.50182 0.02338 0.49831 0.02894 C 0.49219 0.03912 0.48919 0.04422 0.48516 0.05695 C 0.48385 0.06135 0.48229 0.07037 0.48125 0.0757 C 0.48216 0.07963 0.48229 0.08426 0.48385 0.0875 C 0.49258 0.10487 0.49648 0.09422 0.50885 0.0875 C 0.50938 0.08264 0.50977 0.07801 0.51016 0.07338 C 0.51068 0.06783 0.51107 0.0625 0.51146 0.05695 C 0.51237 0.04838 0.51328 0.03982 0.51419 0.03125 C 0.51458 0.04769 0.51315 0.06459 0.51549 0.08033 C 0.51602 0.0838 0.5194 0.07824 0.5207 0.0757 C 0.52292 0.07176 0.52604 0.06158 0.52604 0.06181 L 0.52865 0.04306 L 0.53385 -0.03194 C 0.53529 -0.03726 0.53984 -0.05995 0.5444 -0.06689 C 0.54596 -0.06921 0.54792 -0.07013 0.54974 -0.07176 C 0.55234 -0.07013 0.55534 -0.0699 0.55755 -0.06689 C 0.55964 -0.06412 0.56094 -0.05231 0.56146 -0.04838 C 0.55977 -0.03495 0.55924 -0.02106 0.55625 -0.00856 C 0.55404 0.00047 0.5431 0.02547 0.53789 0.03588 C 0.53685 0.03797 0.5306 0.04746 0.52995 0.05232 C 0.52943 0.05695 0.52995 0.06158 0.52995 0.06644 L 0.52995 0.08264 L 0.52995 0.0875 " pathEditMode="relative" rAng="0" ptsTypes="AAAAAAAAAAAAAAAAAAAAAAAAAAAAAAAAAAAAAAAAAAAAAAAAAAAAAAAAAAAAAAAAAAAAAAAAAAAAAAAAAAAAAAAAAAAAAAAAAAAAAAAAAAAAAAAAAAAAAAAAAAAAAAAAAAAAAAAAAAAAAAAAAAAAAAAAAAAAAAAAAAAAAAAAAAAAAAAAAAAAAAAAAAAAAAAAAAAAAAAAAAAAAAAAAAAAAAAAAAAAAAAAAAAAA">
                                      <p:cBhvr>
                                        <p:cTn id="10" dur="10000" fill="hold"/>
                                        <p:tgtEl>
                                          <p:spTgt spid="22"/>
                                        </p:tgtEl>
                                        <p:attrNameLst>
                                          <p:attrName>ppt_x</p:attrName>
                                          <p:attrName>ppt_y</p:attrName>
                                        </p:attrNameLst>
                                      </p:cBhvr>
                                      <p:rCtr x="33607" y="3727"/>
                                    </p:animMotion>
                                  </p:childTnLst>
                                </p:cTn>
                              </p:par>
                              <p:par>
                                <p:cTn id="11" presetID="22" presetClass="entr" presetSubtype="8" fill="hold" grpId="0" nodeType="withEffect">
                                  <p:stCondLst>
                                    <p:cond delay="750"/>
                                  </p:stCondLst>
                                  <p:childTnLst>
                                    <p:set>
                                      <p:cBhvr>
                                        <p:cTn id="12" dur="1" fill="hold">
                                          <p:stCondLst>
                                            <p:cond delay="0"/>
                                          </p:stCondLst>
                                        </p:cTn>
                                        <p:tgtEl>
                                          <p:spTgt spid="91"/>
                                        </p:tgtEl>
                                        <p:attrNameLst>
                                          <p:attrName>style.visibility</p:attrName>
                                        </p:attrNameLst>
                                      </p:cBhvr>
                                      <p:to>
                                        <p:strVal val="visible"/>
                                      </p:to>
                                    </p:set>
                                    <p:animEffect transition="in" filter="wipe(left)">
                                      <p:cBhvr>
                                        <p:cTn id="13" dur="9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8" name="Picture 97">
            <a:extLst>
              <a:ext uri="{FF2B5EF4-FFF2-40B4-BE49-F238E27FC236}">
                <a16:creationId xmlns:a16="http://schemas.microsoft.com/office/drawing/2014/main" id="{86391B70-5876-42A0-8EE7-6814E4153B7B}"/>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1">
            <a:extLst>
              <a:ext uri="{BEBA8EAE-BF5A-486C-A8C5-ECC9F3942E4B}">
                <a14:imgProps xmlns:a14="http://schemas.microsoft.com/office/drawing/2010/main">
                  <a14:imgLayer r:embed="rId12">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8" y="420287"/>
            <a:ext cx="1678427" cy="1619406"/>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10594" y="2460583"/>
            <a:ext cx="3442780" cy="2123658"/>
          </a:xfrm>
          <a:prstGeom prst="rect">
            <a:avLst/>
          </a:prstGeom>
          <a:noFill/>
        </p:spPr>
        <p:txBody>
          <a:bodyPr wrap="square" rtlCol="0">
            <a:spAutoFit/>
          </a:bodyPr>
          <a:lstStyle/>
          <a:p>
            <a:pPr algn="ctr"/>
            <a:r>
              <a:rPr lang="en-US" sz="6600" b="1" dirty="0" err="1">
                <a:solidFill>
                  <a:srgbClr val="C00000"/>
                </a:solidFill>
                <a:latin typeface="UTM Bustamalaka" panose="02040603050506020204" pitchFamily="18" charset="0"/>
              </a:rPr>
              <a:t>Khám</a:t>
            </a:r>
            <a:r>
              <a:rPr lang="en-US" sz="6600" b="1" dirty="0">
                <a:solidFill>
                  <a:srgbClr val="C00000"/>
                </a:solidFill>
                <a:latin typeface="UTM Bustamalaka" panose="02040603050506020204" pitchFamily="18" charset="0"/>
              </a:rPr>
              <a:t> </a:t>
            </a:r>
            <a:r>
              <a:rPr lang="en-US" sz="6600" b="1" dirty="0" err="1">
                <a:solidFill>
                  <a:srgbClr val="C00000"/>
                </a:solidFill>
                <a:latin typeface="UTM Bustamalaka" panose="02040603050506020204" pitchFamily="18" charset="0"/>
              </a:rPr>
              <a:t>phá</a:t>
            </a:r>
            <a:endParaRPr lang="en-US" sz="6600" b="1" dirty="0">
              <a:solidFill>
                <a:srgbClr val="C00000"/>
              </a:solidFill>
              <a:latin typeface="UTM Bustamalaka" panose="02040603050506020204" pitchFamily="18" charset="0"/>
            </a:endParaRPr>
          </a:p>
        </p:txBody>
      </p:sp>
      <p:pic>
        <p:nvPicPr>
          <p:cNvPr id="16" name="Picture 15">
            <a:extLst>
              <a:ext uri="{FF2B5EF4-FFF2-40B4-BE49-F238E27FC236}">
                <a16:creationId xmlns:a16="http://schemas.microsoft.com/office/drawing/2014/main" id="{A73C3457-A027-4853-902B-692E661B1CF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7901" b="90971" l="6560" r="93440">
                        <a14:foregroundMark x1="12589" y1="60045" x2="12589" y2="60045"/>
                        <a14:foregroundMark x1="29610" y1="72009" x2="29610" y2="72009"/>
                        <a14:foregroundMark x1="28723" y1="86005" x2="28723" y2="86005"/>
                        <a14:foregroundMark x1="48582" y1="87133" x2="48582" y2="87133"/>
                        <a14:foregroundMark x1="51064" y1="69977" x2="51064" y2="69977"/>
                        <a14:foregroundMark x1="61879" y1="30474" x2="61879" y2="30474"/>
                        <a14:foregroundMark x1="58688" y1="32506" x2="58688" y2="32506"/>
                        <a14:foregroundMark x1="65603" y1="20090" x2="65603" y2="20090"/>
                        <a14:foregroundMark x1="53546" y1="7901" x2="53546" y2="7901"/>
                        <a14:foregroundMark x1="12234" y1="74041" x2="12234" y2="74041"/>
                        <a14:foregroundMark x1="17021" y1="81490" x2="17021" y2="81490"/>
                        <a14:foregroundMark x1="71454" y1="69526" x2="71454" y2="69526"/>
                        <a14:foregroundMark x1="71277" y1="81490" x2="71277" y2="81490"/>
                        <a14:foregroundMark x1="86525" y1="60271" x2="86525" y2="60271"/>
                        <a14:foregroundMark x1="85993" y1="74266" x2="85993" y2="74266"/>
                        <a14:foregroundMark x1="80496" y1="77652" x2="80496" y2="77652"/>
                        <a14:foregroundMark x1="82092" y1="80587" x2="82092" y2="80587"/>
                        <a14:foregroundMark x1="80851" y1="76524" x2="80851" y2="76524"/>
                        <a14:foregroundMark x1="93440" y1="62077" x2="93440" y2="62077"/>
                        <a14:foregroundMark x1="66312" y1="48081" x2="75709" y2="40406"/>
                        <a14:foregroundMark x1="75709" y1="40406" x2="77128" y2="37923"/>
                        <a14:foregroundMark x1="12411" y1="59594" x2="13652" y2="70429"/>
                        <a14:foregroundMark x1="16844" y1="65237" x2="16135" y2="67720"/>
                        <a14:foregroundMark x1="15957" y1="76524" x2="18262" y2="77201"/>
                        <a14:foregroundMark x1="35698" y1="71332" x2="35816" y2="71558"/>
                        <a14:foregroundMark x1="34752" y1="69526" x2="35698" y2="71332"/>
                        <a14:foregroundMark x1="36702" y1="68397" x2="35284" y2="69074"/>
                        <a14:foregroundMark x1="65248" y1="66591" x2="66135" y2="75169"/>
                        <a14:foregroundMark x1="66135" y1="75169" x2="66844" y2="76072"/>
                        <a14:foregroundMark x1="80319" y1="77427" x2="84752" y2="82393"/>
                        <a14:foregroundMark x1="93262" y1="60722" x2="89184" y2="69977"/>
                        <a14:foregroundMark x1="64184" y1="84199" x2="62943" y2="87133"/>
                        <a14:foregroundMark x1="63830" y1="84199" x2="62234" y2="88036"/>
                        <a14:foregroundMark x1="43085" y1="89391" x2="52128" y2="90971"/>
                        <a14:foregroundMark x1="52128" y1="90971" x2="54078" y2="86005"/>
                        <a14:foregroundMark x1="44326" y1="86230" x2="46277" y2="88488"/>
                        <a14:foregroundMark x1="43440" y1="75395" x2="43440" y2="73363"/>
                        <a14:foregroundMark x1="43440" y1="75847" x2="43440" y2="75395"/>
                        <a14:foregroundMark x1="19681" y1="78104" x2="20745" y2="81264"/>
                        <a14:foregroundMark x1="6915" y1="58014" x2="6560" y2="57562"/>
                        <a14:foregroundMark x1="55319" y1="73589" x2="55319" y2="73589"/>
                        <a14:foregroundMark x1="43972" y1="75621" x2="43972" y2="75621"/>
                        <a14:foregroundMark x1="43617" y1="75395" x2="43617" y2="75395"/>
                        <a14:foregroundMark x1="46809" y1="31828" x2="46809" y2="31828"/>
                        <a14:foregroundMark x1="76773" y1="41309" x2="76773" y2="41309"/>
                        <a14:foregroundMark x1="78723" y1="35440" x2="78723" y2="35440"/>
                        <a14:foregroundMark x1="78014" y1="34312" x2="78014" y2="34312"/>
                        <a14:foregroundMark x1="77837" y1="33409" x2="77837" y2="33409"/>
                        <a14:foregroundMark x1="75532" y1="36117" x2="75355" y2="34086"/>
                        <a14:foregroundMark x1="74823" y1="37246" x2="74113" y2="34086"/>
                        <a14:foregroundMark x1="75355" y1="33409" x2="75355" y2="33409"/>
                        <a14:foregroundMark x1="67730" y1="34989" x2="67730" y2="34989"/>
                        <a14:backgroundMark x1="34043" y1="71332" x2="34043" y2="71332"/>
                        <a14:backgroundMark x1="43617" y1="76072" x2="43617" y2="76072"/>
                        <a14:backgroundMark x1="43440" y1="75395" x2="43440" y2="75395"/>
                        <a14:backgroundMark x1="42553" y1="40181" x2="42553" y2="40181"/>
                        <a14:backgroundMark x1="42730" y1="39278" x2="42730" y2="39278"/>
                        <a14:backgroundMark x1="41667" y1="39955" x2="41667" y2="39955"/>
                        <a14:backgroundMark x1="72695" y1="76298" x2="72695" y2="76298"/>
                        <a14:backgroundMark x1="83511" y1="69526" x2="83511" y2="69526"/>
                        <a14:backgroundMark x1="22163" y1="44018" x2="22163" y2="44018"/>
                        <a14:backgroundMark x1="21809" y1="42664" x2="21809" y2="42664"/>
                        <a14:backgroundMark x1="21986" y1="44470" x2="21986" y2="44470"/>
                        <a14:backgroundMark x1="21986" y1="45598" x2="22163" y2="41761"/>
                        <a14:backgroundMark x1="21809" y1="46501" x2="21986" y2="41535"/>
                        <a14:backgroundMark x1="27660" y1="46050" x2="27660" y2="46050"/>
                        <a14:backgroundMark x1="27305" y1="45372" x2="27305" y2="45372"/>
                        <a14:backgroundMark x1="21809" y1="41986" x2="21277" y2="45824"/>
                        <a14:backgroundMark x1="26241" y1="35892" x2="26241" y2="35892"/>
                        <a14:backgroundMark x1="26773" y1="34312" x2="29255" y2="32054"/>
                        <a14:backgroundMark x1="30319" y1="45372" x2="30319" y2="45372"/>
                        <a14:backgroundMark x1="32270" y1="46050" x2="32270" y2="46050"/>
                        <a14:backgroundMark x1="32270" y1="46050" x2="26418" y2="41309"/>
                        <a14:backgroundMark x1="26418" y1="41309" x2="25709" y2="37246"/>
                        <a14:backgroundMark x1="31738" y1="41084" x2="31738" y2="41084"/>
                        <a14:backgroundMark x1="31738" y1="27540" x2="31738" y2="43792"/>
                        <a14:backgroundMark x1="31738" y1="43792" x2="34929" y2="35214"/>
                        <a14:backgroundMark x1="34929" y1="35214" x2="31738" y2="37923"/>
                        <a14:backgroundMark x1="26950" y1="33183" x2="23582" y2="40632"/>
                        <a14:backgroundMark x1="23582" y1="40632" x2="31560" y2="49436"/>
                        <a14:backgroundMark x1="31560" y1="49436" x2="31738" y2="49436"/>
                        <a14:backgroundMark x1="32979" y1="50113" x2="23759" y2="45824"/>
                        <a14:backgroundMark x1="23759" y1="45824" x2="27482" y2="46050"/>
                        <a14:backgroundMark x1="24823" y1="41986" x2="24823" y2="46050"/>
                        <a14:backgroundMark x1="27837" y1="39955" x2="27837" y2="39955"/>
                        <a14:backgroundMark x1="28546" y1="39503" x2="25887" y2="48307"/>
                        <a14:backgroundMark x1="25887" y1="48307" x2="23227" y2="45372"/>
                        <a14:backgroundMark x1="28191" y1="38600" x2="22163" y2="46275"/>
                        <a14:backgroundMark x1="22163" y1="46275" x2="23582" y2="44244"/>
                        <a14:backgroundMark x1="23050" y1="48533" x2="24291" y2="52822"/>
                        <a14:backgroundMark x1="21277" y1="46953" x2="21454" y2="46501"/>
                        <a14:backgroundMark x1="29965" y1="37698" x2="29078" y2="39052"/>
                        <a14:backgroundMark x1="28546" y1="38375" x2="28546" y2="38375"/>
                        <a14:backgroundMark x1="29078" y1="39052" x2="29078" y2="39052"/>
                        <a14:backgroundMark x1="28723" y1="38149" x2="28723" y2="39955"/>
                      </a14:backgroundRemoval>
                    </a14:imgEffect>
                  </a14:imgLayer>
                </a14:imgProps>
              </a:ext>
              <a:ext uri="{28A0092B-C50C-407E-A947-70E740481C1C}">
                <a14:useLocalDpi xmlns:a14="http://schemas.microsoft.com/office/drawing/2010/main" val="0"/>
              </a:ext>
            </a:extLst>
          </a:blip>
          <a:stretch>
            <a:fillRect/>
          </a:stretch>
        </p:blipFill>
        <p:spPr>
          <a:xfrm>
            <a:off x="7061020" y="1516778"/>
            <a:ext cx="4097219" cy="3218206"/>
          </a:xfrm>
          <a:prstGeom prst="rect">
            <a:avLst/>
          </a:prstGeom>
        </p:spPr>
      </p:pic>
    </p:spTree>
    <p:extLst>
      <p:ext uri="{BB962C8B-B14F-4D97-AF65-F5344CB8AC3E}">
        <p14:creationId xmlns:p14="http://schemas.microsoft.com/office/powerpoint/2010/main" val="3523622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844928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1097</TotalTime>
  <Words>2015</Words>
  <Application>Microsoft Office PowerPoint</Application>
  <PresentationFormat>Widescreen</PresentationFormat>
  <Paragraphs>198</Paragraphs>
  <Slides>28</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-apple-system</vt:lpstr>
      <vt:lpstr>Calibri Light</vt:lpstr>
      <vt:lpstr>UTM Bustamalaka</vt:lpstr>
      <vt:lpstr>Arial</vt:lpstr>
      <vt:lpstr>UVN Bai Sau Nhe</vt:lpstr>
      <vt:lpstr>Times New Roman</vt:lpstr>
      <vt:lpstr>UVN Bai Sau</vt:lpstr>
      <vt:lpstr>roboto</vt:lpstr>
      <vt:lpstr>Calibri</vt:lpstr>
      <vt:lpstr>UVN Ke Chuyen3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nao la mieu ta</dc:title>
  <dc:subject>TLV 4</dc:subject>
  <dc:creator>KTUTS</dc:creator>
  <cp:keywords>Hai Ha</cp:keywords>
  <cp:lastModifiedBy>PC</cp:lastModifiedBy>
  <cp:revision>23</cp:revision>
  <dcterms:created xsi:type="dcterms:W3CDTF">2021-12-03T15:37:21Z</dcterms:created>
  <dcterms:modified xsi:type="dcterms:W3CDTF">2021-12-18T13:06:55Z</dcterms:modified>
  <cp:version>Z30</cp:version>
</cp:coreProperties>
</file>